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298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ORT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Rheumatoid Arthritis — Hand]]></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heumatoid Arthritis — Han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rist surgical options: wrist synovectomy (early); Darrach (distal ulna excision); Sauvé-Kapandji (arthrodesis of DRUJ + pseudoarthrosis of ulna proximal to fusion); total wrist arthroplasty (TWA); wrist arthrodesis (most reliable pain relief but sacrifices mo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heumatoid Arthritis — Han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carpophalangeal Joint — Ulnar Drift]]></a:t>
            </a:r>
            <a:br/>
            <a:br/>
            <a:r>
              <a:rPr lang="en-US" strike="noStrike" sz="1400" spc="0" u="none" cap="none">
                <a:solidFill>
                  <a:srgbClr val="1E293B">
                    <a:alpha val="100000"/>
                  </a:srgbClr>
                </a:solidFill>
                <a:latin typeface="Calibri"/>
              </a:rPr>
              <a:t><![CDATA[Ulnar drift (ulnar deviation of the fingers at the MCPJs) is the most characteristic deformity of the RA hand. It results from a combination of synovial distension, intrinsic muscle imbalance, tendon subluxation, and the mechanical forces of pinch and grip acting on a destabilised joi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heumatoid Arthritis — Han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MCPJ synovitis → capsular distension → volar plate and radial collateral ligament attenuation → extensor tendons sublux ulnarly → intrinsic muscles (especially ulnar lumbrical and interossei) pull the fingers into ulnar deviation; gravity and pinch forces act in the same dir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heumatoid Arthritis — Han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extensor digitorum communis (EDC) tendon subluxes ulnarly off the metacarpal head as the sagittal band radially weakens — once subluxed, the EDC acts as an ulnar deviator rather than an extensor; this perpetuates ulnar drift and weakens extension; repositioning of the extensor tendon is a key component of MCPJ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heumatoid Arthritis — Han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options for MCPJ ulnar drift: synovectomy + extensor tendon relocation + radial collateral ligament repair (early, passively correctable); silicone arthroplasty (Swanson implant) for established deformity with joint de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heumatoid Arthritis — Han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anson silicone MCPJ arthroplasty: resection of metacarpal head; insertion of silicone spacer (hinge implant); functions as a flexible spacer and space-maintainer, not a true joint; corrects alignment and provides pain relief; approximately 90% patient satisfaction; implant fracture common (30–50% at 10 years) but mostly asymptomatic; revision rarely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heumatoid Arthritis — Han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an Neck & Boutonnière Deformities]]></a:t>
            </a:r>
            <a:br/>
            <a:br/>
            <a:r>
              <a:rPr lang="en-US" strike="noStrike" sz="1400" spc="0" u="none" cap="none">
                <a:solidFill>
                  <a:srgbClr val="1E293B">
                    <a:alpha val="100000"/>
                  </a:srgbClr>
                </a:solidFill>
                <a:latin typeface="Calibri"/>
              </a:rPr>
              <a:t><![CDATA[These PIP joint deformities are covered in detail in the Boutonnière & Swan Neck article (article 103). The key points in the context of R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heumatoid Arthritis — Han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an neck in RA: primarily driven by PIP joint synovitis attenuating the volar plate; or intrinsic tightness from interosseous spasm/fibrosis; or FDS rupture; produces PIP hyperextension and DIP flexion; flexible deformities treated with soft tissue procedures; rigid = PIP arthrodesis or 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heumatoid Arthritis — Han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utonnière in RA: PIP joint synovitis attenuates the central slip; the lateral bands displace volarly and the PIP goes into flexion while the DIP goes into hyperextension; progressive and self-perpetuating; early — PIP synovectomy + central slip reconstruction; late rigid — PIP arthrode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alebuff classification is used for both deformities in the RA context — stages I (flexible) to III (rigid with joint de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wanson AB. Flexible implant arthroplasty for arthritic finger joints: rationale, technique, and results of treatment. J Bone Joint Surg Am. 1972;54(3):435–455.]]></a:t>
            </a:r>
            <a:br/>
            <a:r>
              <a:rPr lang="en-US" strike="noStrike" sz="1200" spc="0" u="none" cap="none">
                <a:solidFill>
                  <a:srgbClr val="1E293B">
                    <a:alpha val="100000"/>
                  </a:srgbClr>
                </a:solidFill>
                <a:latin typeface="Calibri"/>
              </a:rPr>
              <a:t><![CDATA[Nalebuff EA, Garrett J. Opera-glass hand in rheumatoid arthritis. J Hand Surg Am. 1976;1(3):210–220.]]></a:t>
            </a:r>
            <a:br/>
            <a:r>
              <a:rPr lang="en-US" strike="noStrike" sz="1200" spc="0" u="none" cap="none">
                <a:solidFill>
                  <a:srgbClr val="1E293B">
                    <a:alpha val="100000"/>
                  </a:srgbClr>
                </a:solidFill>
                <a:latin typeface="Calibri"/>
              </a:rPr>
              <a:t><![CDATA[Vaughan-Jackson OJ. Rupture of extensor tendons by attrition at the inferior radio-ulnar joint. J Bone Joint Surg Br. 1948;30(3):528–530.]]></a:t>
            </a:r>
            <a:br/>
            <a:r>
              <a:rPr lang="en-US" strike="noStrike" sz="1200" spc="0" u="none" cap="none">
                <a:solidFill>
                  <a:srgbClr val="1E293B">
                    <a:alpha val="100000"/>
                  </a:srgbClr>
                </a:solidFill>
                <a:latin typeface="Calibri"/>
              </a:rPr>
              <a:t><![CDATA[Mannerfelt L, Norman O. Attrition ruptures of flexor tendons in rheumatoid arthritis caused by bony spurs in the carpal tunnel. J Bone Joint Surg Br. 1969;51(2):270–277.]]></a:t>
            </a:r>
            <a:br/>
            <a:r>
              <a:rPr lang="en-US" strike="noStrike" sz="1200" spc="0" u="none" cap="none">
                <a:solidFill>
                  <a:srgbClr val="1E293B">
                    <a:alpha val="100000"/>
                  </a:srgbClr>
                </a:solidFill>
                <a:latin typeface="Calibri"/>
              </a:rPr>
              <a:t><![CDATA[British Society for Rheumatology. Peri-operative guidelines for biological DMARDs in rheumatoid arthritis. BSR, 2017.]]></a:t>
            </a:r>
            <a:br/>
            <a:r>
              <a:rPr lang="en-US" strike="noStrike" sz="1200" spc="0" u="none" cap="none">
                <a:solidFill>
                  <a:srgbClr val="1E293B">
                    <a:alpha val="100000"/>
                  </a:srgbClr>
                </a:solidFill>
                <a:latin typeface="Calibri"/>
              </a:rPr>
              <a:t><![CDATA[Buch NS et al. Long-term results of wrist arthrodesis 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Autoimmune symmetric polyarthritis causing synovitis and progressive joint destruction—typical deformities in the hand: ulnar drift at MCPs, swan‑neck and boutonnière deformities, and caput ulnae syndrome. Early goal‑directed medical therapy with DMARDs/biologics is cornerstone; hand surgery addresses pain, deformity, and function (synovectomy, tendon procedures, joint arthroplasty/arthrodesis). Radiographs show periarticular osteopenia, marginal erosions, and joint space loss; ultrasound/MRI detect early synovitis/tenosynovitis. Flexor tenosynovitis with triggering and extensor tendon ruptures (Vaughan‑Jackson) are common hand manifest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Rheumatoid Arthritis — Hand]]></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heumatoid Arthritis — Han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Rheumatoid arthritis (RA) is a chronic systemic inflammatory autoimmune disease that profoundly affects the hand and wrist. The hand is involved in approximately 90% of RA patients, and the characteristic deformities — ulnar drift, swan neck, boutonnière, Z-deformity of the thumb — result from the combined effects of synovitis, tendon involvement, capsular and ligamentous destruction, and progressive joint erosion. The orthopaedic surgeon must understand both the pathological basis of these deformities and the hierarchy of surgical interven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heumatoid Arthritis — Han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 prevalence: approximately 1% of the population; female:male ratio 3:1; peak onset 40–60 years; bilateral and symmetric; serological markers — RF positive in 70–80%, anti-CCP positive in approximately 70% (more specific than RF)]]></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synovitis → pannus formation → enzymatic destruction of cartilage, tendons, and ligaments → instability → deformity; the synovial pannus is driven by TNF-α, IL-1, and IL-6 cytokines — the targets of modern biological DMARD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heumatoid Arthritis — Han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fundamental principle of RA hand surgery: address the tendon and soft tissue problems before bone and joint problems — synovectomy, tendon repair, and soft tissue balancing should precede joint replacement or fusion; once deformity becomes rigid and fixed, options narrow to fusion or 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heumatoid Arthritis — Han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dern DMARD therapy has dramatically reduced the frequency and severity of RA hand deformities — patients requiring surgery today typically have longstanding disease inadequately controlled before the biologic er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rist Involvement in RA]]></a:t>
            </a:r>
            <a:br/>
            <a:br/>
            <a:r>
              <a:rPr lang="en-US" strike="noStrike" sz="1400" spc="0" u="none" cap="none">
                <a:solidFill>
                  <a:srgbClr val="1E293B">
                    <a:alpha val="100000"/>
                  </a:srgbClr>
                </a:solidFill>
                <a:latin typeface="Calibri"/>
              </a:rPr>
              <a:t><![CDATA[The wrist is involved in approximately 80% of RA patients; radiocarpal, ulnocarpal, and distal radioulnar joint (DRUJ) all affec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heumatoid Arthritis — Han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put ulnae syndrome: synovitis of the DRUJ causes destruction of the ECU tendon sheath, triangular fibrocartilage complex (TFCC), and DRUJ ligaments → the ulnar head becomes dorsally prominent (Caput ulnae) → ECU tendon subluxes volarly → unstable DRUJ → supination of the carpus relative to the ulna → the prominent ulnar head impinges on the overlying tendons and skin, ultimately causing extensor tendon rup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heumatoid Arthritis — Han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ughan-Jackson syndrome: sequential rupture of extensor tendons beginning with EDM and EDC to the small finger, progressing radially; caused by attrition of tendons over the prominent caput ulnae; urgent surgical management — Darrach procedure (distal ulna excision) or Sauvé-Kapandji procedure to remove the mechanical cause + extensor tendon repair/transf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heumatoid Arthritis — Han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rpal supination deformity: the carpus progressively supinates and the wrist adopts a volar and ulnar translation posture; combined with radial deviation of the metacarpals sets up the forces that produce ulnar drift at the MCPJ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1">
  <a:themeElements>
    <a:clrScheme name="Theme8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2026-05-17T14:05:15Z</dcterms:created>
  <dcterms:modified xsi:type="dcterms:W3CDTF">2026-05-17T14:05:15Z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