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3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ographic Signs of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widening]]></a:t>
            </a:r>
            <a:br/>
            <a:r>
              <a:rPr lang="en-US" strike="noStrike" sz="1400" spc="0" u="none" cap="none">
                <a:solidFill>
                  <a:srgbClr val="1E293B">
                    <a:alpha val="100000"/>
                  </a:srgbClr>
                </a:solidFill>
                <a:latin typeface="Calibri"/>
              </a:rPr>
              <a:t><![CDATA[Expansion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r>
              <a:rPr lang="en-US" strike="noStrike" sz="1400" spc="0" u="none" cap="none">
                <a:solidFill>
                  <a:srgbClr val="1E293B">
                    <a:alpha val="100000"/>
                  </a:srgbClr>
                </a:solidFill>
                <a:latin typeface="Calibri"/>
              </a:rPr>
              <a:t><![CDATA[Thickened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enia]]></a:t>
            </a:r>
            <a:br/>
            <a:r>
              <a:rPr lang="en-US" strike="noStrike" sz="1400" spc="0" u="none" cap="none">
                <a:solidFill>
                  <a:srgbClr val="1E293B">
                    <a:alpha val="100000"/>
                  </a:srgbClr>
                </a:solidFill>
                <a:latin typeface="Calibri"/>
              </a:rPr>
              <a:t><![CDATA[Reduced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br/>
            <a:br/>
            <a:br/>
            <a:br/>
            <a:r>
              <a:rPr lang="en-US" strike="noStrike" sz="1400" spc="0" u="none" cap="none">
                <a:solidFill>
                  <a:srgbClr val="1E293B">
                    <a:alpha val="100000"/>
                  </a:srgbClr>
                </a:solidFill>
                <a:latin typeface="Calibri"/>
              </a:rPr>
              <a:t><![CDATA[Metaphyseal cupping refers to a concave deformity of the metaphysis adjacent to the growth plate. This occurs because the poorly mineralized cartilage cannot withstand mechanical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aphysis becomes curved and appears cup shaped on radiographs. This is one of the classic radiological features of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br/>
            <a:br/>
            <a:br/>
            <a:br/>
            <a:r>
              <a:rPr lang="en-US" strike="noStrike" sz="1400" spc="0" u="none" cap="none">
                <a:solidFill>
                  <a:srgbClr val="1E293B">
                    <a:alpha val="100000"/>
                  </a:srgbClr>
                </a:solidFill>
                <a:latin typeface="Calibri"/>
              </a:rPr>
              <a:t><![CDATA[Fraying describes the irregular and indistinct margins of the metaphysis seen on radiographs. Instead of the normal sharp metaphyseal border, the bone appears fuzzy and irregu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occurs because mineralization at the growth plate is defective, resulting in disorganized cartilage and osteoid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br/>
            <a:br/>
            <a:br/>
            <a:br/>
            <a:r>
              <a:rPr lang="en-US" strike="noStrike" sz="1400" spc="0" u="none" cap="none">
                <a:solidFill>
                  <a:srgbClr val="1E293B">
                    <a:alpha val="100000"/>
                  </a:srgbClr>
                </a:solidFill>
                <a:latin typeface="Calibri"/>
              </a:rPr>
              <a:t><![CDATA[One of the earliest radiographic features of rickets is widening of the growth plate. Normally the physis appears as a thin radiolucent line separating the epiphysis from the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the physis becomes widened because cartilage accumulates without proper mineralization. This results in a thicker and more irregular growth plate on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Skeletal Changes]]></a:t>
            </a:r>
            <a:br/>
            <a:br/>
            <a:br/>
            <a:br/>
            <a:br/>
            <a:r>
              <a:rPr lang="en-US" strike="noStrike" sz="1400" spc="0" u="none" cap="none">
                <a:solidFill>
                  <a:srgbClr val="1E293B">
                    <a:alpha val="100000"/>
                  </a:srgbClr>
                </a:solidFill>
                <a:latin typeface="Calibri"/>
              </a:rPr>
              <a:t><![CDATA[In advanced cases of rickets, several other skeletal abnormalities may develop due to bon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ong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f fontanel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ing of wris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keletal deformities occur because poorly mineralized bone cannot withstand normal mechanic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Imaging in Diagnosis]]></a:t>
            </a:r>
            <a:br/>
            <a:br/>
            <a:br/>
            <a:br/>
            <a:br/>
            <a:r>
              <a:rPr lang="en-US" strike="noStrike" sz="1400" spc="0" u="none" cap="none">
                <a:solidFill>
                  <a:srgbClr val="1E293B">
                    <a:alpha val="100000"/>
                  </a:srgbClr>
                </a:solidFill>
                <a:latin typeface="Calibri"/>
              </a:rPr>
              <a:t><![CDATA[Radiographs remain the primary imaging modality for diagnosing rickets. Wrist radiographs are often sufficient to demonstrate the typical metaphyse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 up radiographs are also useful in monitoring response to treatment. With appropriate therapy, metaphyseal abnormalities gradually resolve and normal mineralization resu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Rickets affects the growing skeleto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radiographic signs include metaphyseal cupping and fray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 is an early radiographic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commonly us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lick MF Vitamin D Deficiency New England Journal of Medicine]]></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Rickets]]></a:t>
            </a:r>
            <a:br/>
            <a:r>
              <a:rPr lang="en-US" strike="noStrike" sz="1200" spc="0" u="none" cap="none">
                <a:solidFill>
                  <a:srgbClr val="1E293B">
                    <a:alpha val="100000"/>
                  </a:srgbClr>
                </a:solidFill>
                <a:latin typeface="Calibri"/>
              </a:rPr>
              <a:t><![CDATA[WHO Nutritional Rickets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ographic Signs of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dened physes with cupping and fraying at metaphysis; generalized osteopenia. Rachitic rosary at costochondral junction; Harrison’s sulcus due to diaphragmatic pull. Looser’s zones (pseudofractures) in osteomalacia; bowing deformities. Correct metabolic defect first; orthopedic correction after medical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Rickets is a metabolic bone disorder occurring in children due to defective mineralization of the growing bone and cartilage at the epiphyseal growth plate. It is most commonly caused by vitamin D deficiency, although abnormalities in calcium metabolism, phosphate metabolism, or genetic disorders may also lead to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rickets affects the growing skeleton, its radiographic features are most prominent at the physes of rapidly growing bones such as the distal radius, distal ulna, distal femur, and proximal tibia. Radiographs play a crucial role in diagnosing rickets and assessing disease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ssical radiological signs of rickets reflect abnormalities in endochondral ossification. These include widening of the growth plate, metaphyseal changes such as cupping and fraying, and generalized osteopenia. Recognition of these characteristic features is essential for early diagnosis an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Rickets]]></a:t>
            </a:r>
            <a:br/>
            <a:br/>
            <a:br/>
            <a:br/>
            <a:br/>
            <a:r>
              <a:rPr lang="en-US" strike="noStrike" sz="1400" spc="0" u="none" cap="none">
                <a:solidFill>
                  <a:srgbClr val="1E293B">
                    <a:alpha val="100000"/>
                  </a:srgbClr>
                </a:solidFill>
                <a:latin typeface="Calibri"/>
              </a:rPr>
              <a:t><![CDATA[Normal bone growth occurs through endochondral ossification at the growth plate. In rickets, deficiency of vitamin D or disturbances in mineral metabolism lead to impaired mineralization of osteoid an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results in accumulation of unmineralized osteoid at the growth plate and metaphysis. The growth plate becomes widened and irregular because calcification of cartilage fails to occur prope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rmal endochondral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al weakness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logical changes are responsible for the typical radiographic findings seen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es of Rickets]]></a:t>
            </a:r>
            <a:br/>
            <a:br/>
            <a:br/>
            <a:br/>
            <a:br/>
            <a:r>
              <a:rPr lang="en-US" strike="noStrike" sz="1400" spc="0" u="none" cap="none">
                <a:solidFill>
                  <a:srgbClr val="1E293B">
                    <a:alpha val="100000"/>
                  </a:srgbClr>
                </a:solidFill>
                <a:latin typeface="Calibri"/>
              </a:rPr>
              <a:t><![CDATA[Although nutritional vitamin D deficiency remains the most common cause worldwide, several other conditions may result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Reduced calcium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kidney disease]]></a:t>
            </a:r>
            <a:br/>
            <a:r>
              <a:rPr lang="en-US" strike="noStrike" sz="1400" spc="0" u="none" cap="none">
                <a:solidFill>
                  <a:srgbClr val="1E293B">
                    <a:alpha val="100000"/>
                  </a:srgbClr>
                </a:solidFill>
                <a:latin typeface="Calibri"/>
              </a:rPr>
              <a:t><![CDATA[Impaired vitamin D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emic rickets]]></a:t>
            </a:r>
            <a:br/>
            <a:r>
              <a:rPr lang="en-US" strike="noStrike" sz="1400" spc="0" u="none" cap="none">
                <a:solidFill>
                  <a:srgbClr val="1E293B">
                    <a:alpha val="100000"/>
                  </a:srgbClr>
                </a:solidFill>
                <a:latin typeface="Calibri"/>
              </a:rPr>
              <a:t><![CDATA[Renal phosphate w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 syndromes]]></a:t>
            </a:r>
            <a:br/>
            <a:r>
              <a:rPr lang="en-US" strike="noStrike" sz="1400" spc="0" u="none" cap="none">
                <a:solidFill>
                  <a:srgbClr val="1E293B">
                    <a:alpha val="100000"/>
                  </a:srgbClr>
                </a:solidFill>
                <a:latin typeface="Calibri"/>
              </a:rPr>
              <a:t><![CDATA[Reduced nutrient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Radiographic Sites]]></a:t>
            </a:r>
            <a:br/>
            <a:br/>
            <a:br/>
            <a:br/>
            <a:br/>
            <a:r>
              <a:rPr lang="en-US" strike="noStrike" sz="1400" spc="0" u="none" cap="none">
                <a:solidFill>
                  <a:srgbClr val="1E293B">
                    <a:alpha val="100000"/>
                  </a:srgbClr>
                </a:solidFill>
                <a:latin typeface="Calibri"/>
              </a:rPr>
              <a:t><![CDATA[Radiological evaluation of rickets usually focuses on bones with active growth plates. These areas show the most prominen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Region]]></a:t>
            </a:r>
            <a:br/>
            <a:r>
              <a:rPr lang="en-US" strike="noStrike" sz="1400" spc="0" u="none" cap="none">
                <a:solidFill>
                  <a:srgbClr val="1E293B">
                    <a:alpha val="100000"/>
                  </a:srgbClr>
                </a:solidFill>
                <a:latin typeface="Calibri"/>
              </a:rPr>
              <a:t><![CDATA[Reason fo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Rapid growth plate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ulna]]></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Common site of metaphyseal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Active bone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often used as the first imaging study when rickets is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Radiographic Signs of Rickets]]></a:t>
            </a:r>
            <a:br/>
            <a:br/>
            <a:br/>
            <a:br/>
            <a:br/>
            <a:r>
              <a:rPr lang="en-US" strike="noStrike" sz="1400" spc="0" u="none" cap="none">
                <a:solidFill>
                  <a:srgbClr val="1E293B">
                    <a:alpha val="100000"/>
                  </a:srgbClr>
                </a:solidFill>
                <a:latin typeface="Calibri"/>
              </a:rPr>
              <a:t><![CDATA[Several characteristic radiographic signs are observed in patients with rickets. These changes reflect abnormalities at the growth plate and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4">
  <a:themeElements>
    <a:clrScheme name="Theme7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2026-05-17T18:04:29Z</dcterms:created>
  <dcterms:modified xsi:type="dcterms:W3CDTF">2026-05-17T18:04:29Z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