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presProps" Target="presProps.xml"/>
  <Relationship Id="rId19" Type="http://schemas.openxmlformats.org/officeDocument/2006/relationships/viewProps" Target="viewProps.xml"/>
  <Relationship Id="rId20"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374188"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Proximal Ulna/Olecranon — Tension Band Wiring (TBW)]]></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roximal Ulna/Olecranon — Tension Band Wiring (TBW)]]></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ographs usually demonstrate a transverse fracture line across the olecranon with displacement caused by the pull of the triceps muscl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inciple of Tension Band Wiring]]></a:t>
            </a:r>
            <a:br/>
            <a:br/>
            <a:br/>
            <a:r>
              <a:rPr lang="en-US" strike="noStrike" sz="1400" spc="0" u="none" cap="none">
                <a:solidFill>
                  <a:srgbClr val="1E293B">
                    <a:alpha val="100000"/>
                  </a:srgbClr>
                </a:solidFill>
                <a:latin typeface="Calibri"/>
              </a:rPr>
              <a:t><![CDATA[The tension band technique converts tensile forces generated by the triceps muscle into compressive forces across the fracture during elbow flexion. This principle allows stable fixation even with relatively simple hardwa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wo parallel Kirschner wires inserted across fract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roximal Ulna/Olecranon — Tension Band Wiring (TBW)]]></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igure-of-eight stainless steel wire loop]]></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ression generated during elbow mo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ble fixation allowing early mobiliz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Technique (TBW)]]></a:t>
            </a:r>
            <a:br/>
            <a:br/>
            <a:br/>
            <a:r>
              <a:rPr lang="en-US" strike="noStrike" sz="1400" spc="0" u="none" cap="none">
                <a:solidFill>
                  <a:srgbClr val="1E293B">
                    <a:alpha val="100000"/>
                  </a:srgbClr>
                </a:solidFill>
                <a:latin typeface="Calibri"/>
              </a:rPr>
              <a:t><![CDATA[Posterior approach to the elbow]]></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ic reduction of fract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sertion of two parallel K-wi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lacement of figure-of-eight tension band wi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ightening of wire to achieve compress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firmation of stability under fluoroscop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arly mobilization is encouraged once stable fixation is achiev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roximal Ulna/Olecranon — Tension Band Wiring (TBW)]]></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lternative Fixation Methods]]></a:t>
            </a:r>
            <a:br/>
            <a:br/>
            <a:br/>
            <a:br/>
            <a:br/>
            <a:br/>
            <a:br/>
            <a:br/>
            <a:r>
              <a:rPr lang="en-US" strike="noStrike" sz="1400" spc="0" u="none" cap="none">
                <a:solidFill>
                  <a:srgbClr val="1E293B">
                    <a:alpha val="100000"/>
                  </a:srgbClr>
                </a:solidFill>
                <a:latin typeface="Calibri"/>
              </a:rPr>
              <a:t><![CDATA[Technique]]></a:t>
            </a:r>
            <a:br/>
            <a:r>
              <a:rPr lang="en-US" strike="noStrike" sz="1400" spc="0" u="none" cap="none">
                <a:solidFill>
                  <a:srgbClr val="1E293B">
                    <a:alpha val="100000"/>
                  </a:srgbClr>
                </a:solidFill>
                <a:latin typeface="Calibri"/>
              </a:rPr>
              <a:t><![CDATA[Indic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late fixation]]></a:t>
            </a:r>
            <a:br/>
            <a:r>
              <a:rPr lang="en-US" strike="noStrike" sz="1400" spc="0" u="none" cap="none">
                <a:solidFill>
                  <a:srgbClr val="1E293B">
                    <a:alpha val="100000"/>
                  </a:srgbClr>
                </a:solidFill>
                <a:latin typeface="Calibri"/>
              </a:rPr>
              <a:t><![CDATA[Comminuted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ramedullary screw]]></a:t>
            </a:r>
            <a:br/>
            <a:r>
              <a:rPr lang="en-US" strike="noStrike" sz="1400" spc="0" u="none" cap="none">
                <a:solidFill>
                  <a:srgbClr val="1E293B">
                    <a:alpha val="100000"/>
                  </a:srgbClr>
                </a:solidFill>
                <a:latin typeface="Calibri"/>
              </a:rPr>
              <a:t><![CDATA[Simple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ragment excision]]></a:t>
            </a:r>
            <a:br/>
            <a:r>
              <a:rPr lang="en-US" strike="noStrike" sz="1400" spc="0" u="none" cap="none">
                <a:solidFill>
                  <a:srgbClr val="1E293B">
                    <a:alpha val="100000"/>
                  </a:srgbClr>
                </a:solidFill>
                <a:latin typeface="Calibri"/>
              </a:rPr>
              <a:t><![CDATA[Small fragments in elderl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ications]]></a:t>
            </a:r>
            <a:br/>
            <a:br/>
            <a:br/>
            <a:r>
              <a:rPr lang="en-US" strike="noStrike" sz="1400" spc="0" u="none" cap="none">
                <a:solidFill>
                  <a:srgbClr val="1E293B">
                    <a:alpha val="100000"/>
                  </a:srgbClr>
                </a:solidFill>
                <a:latin typeface="Calibri"/>
              </a:rPr>
              <a:t><![CDATA[Hardware irrit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ss of fix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nun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lbow stiffnes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traumatic arthrit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ardware prominence is a common complaint following tension band wiring and may require later remova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br/>
            <a:r>
              <a:rPr lang="en-US" strike="noStrike" sz="1400" spc="0" u="none" cap="none">
                <a:solidFill>
                  <a:srgbClr val="1E293B">
                    <a:alpha val="100000"/>
                  </a:srgbClr>
                </a:solidFill>
                <a:latin typeface="Calibri"/>
              </a:rPr>
              <a:t><![CDATA[Olecranon fractures disrupt the extensor mechanis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roximal Ulna/Olecranon — Tension Band Wiring (TBW)]]></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nsion band converts tensile forces into compress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BW best for simple transverse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late fixation preferred for comminuted fra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Rockwood and Green’s Fractures in Adults]]></a:t>
            </a:r>
            <a:br/>
            <a:r>
              <a:rPr lang="en-US" strike="noStrike" sz="1200" spc="0" u="none" cap="none">
                <a:solidFill>
                  <a:srgbClr val="1E293B">
                    <a:alpha val="100000"/>
                  </a:srgbClr>
                </a:solidFill>
                <a:latin typeface="Calibri"/>
              </a:rPr>
              <a:t><![CDATA[Campbell’s Operative Orthopaedics]]></a:t>
            </a:r>
            <a:br/>
            <a:r>
              <a:rPr lang="en-US" strike="noStrike" sz="1200" spc="0" u="none" cap="none">
                <a:solidFill>
                  <a:srgbClr val="1E293B">
                    <a:alpha val="100000"/>
                  </a:srgbClr>
                </a:solidFill>
                <a:latin typeface="Calibri"/>
              </a:rPr>
              <a:t><![CDATA[Orthobullets – Olecranon Fractures]]></a:t>
            </a:r>
            <a:br/>
            <a:r>
              <a:rPr lang="en-US" strike="noStrike" sz="1200" spc="0" u="none" cap="none">
                <a:solidFill>
                  <a:srgbClr val="1E293B">
                    <a:alpha val="100000"/>
                  </a:srgbClr>
                </a:solidFill>
                <a:latin typeface="Calibri"/>
              </a:rPr>
              <a:t><![CDATA[AO Trauma Surgery Refere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Proximal Ulna/Olecranon — Tension Band Wiring (TBW)]]></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Indication: simple, non-comminuted transverse olecranon fractures (AO 21-B1) with intact dorsal cortex. Principle: converts triceps tensile force into compression at the articular fracture line during elbow flexion. Technique: two parallel K-wires + figure-of-8 wire anterior to axis. Avoid in comminution, osteoporosis, or Monteggia — plate preferred. Complications: hardware prominence, wire migration, loss of reduction, stiffnes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roximal Ulna/Olecranon — Tension Band Wiring (TBW)]]></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a:t>
            </a:r>
            <a:br/>
            <a:br/>
            <a:br/>
            <a:r>
              <a:rPr lang="en-US" strike="noStrike" sz="1400" spc="0" u="none" cap="none">
                <a:solidFill>
                  <a:srgbClr val="1E293B">
                    <a:alpha val="100000"/>
                  </a:srgbClr>
                </a:solidFill>
                <a:latin typeface="Calibri"/>
              </a:rPr>
              <a:t><![CDATA[Olecranon fractures are common injuries involving the proximal ulna at the elbow joint. They account for approximately 10% of upper extremity fractures and often occur following a fall onto the elbow or due to a sudden contraction of the triceps muscle. Because the olecranon forms part of the articular surface of the elbow, fractures frequently disrupt the extensor mechanism and compromise joint stabil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roximal Ulna/Olecranon — Tension Band Wiring (TBW)]]></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ne of the most widely used surgical techniques for displaced olecranon fractures is tension band wiring (TBW). This method converts tensile forces generated by the triceps muscle into compressive forces at the fracture site during elbow motion. Proper application of the tension band principle allows stable fixation and early mobilization, which is essential for preventing elbow stiffnes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roximal Ulna/Olecranon — Tension Band Wiring (TBW)]]></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lthough tension band wiring is considered the standard technique for simple transverse olecranon fractures, other fixation methods such as plate fixation are often used for comminuted or unstable fracture patter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y]]></a:t>
            </a:r>
            <a:br/>
            <a:br/>
            <a:br/>
            <a:r>
              <a:rPr lang="en-US" strike="noStrike" sz="1400" spc="0" u="none" cap="none">
                <a:solidFill>
                  <a:srgbClr val="1E293B">
                    <a:alpha val="100000"/>
                  </a:srgbClr>
                </a:solidFill>
                <a:latin typeface="Calibri"/>
              </a:rPr>
              <a:t><![CDATA[The olecranon is the proximal bony prominence of the ulna and forms the posterior portion of the elbow joint. It articulates with the trochlea of the humerus and serves as the insertion point for the triceps tend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roximal Ulna/Olecranon — Tension Band Wiring (TBW)]]></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orms the posterior aspect of the elbow joi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vides insertion for the triceps muscl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cts as a lever arm for elbow extens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tains a large articular cartilage surfac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proximity of the olecranon to the elbow joint means that most fractures are intra-articular. Preservation of articular congruity is therefore essential to maintain normal elbow fun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roximal Ulna/Olecranon — Tension Band Wiring (TBW)]]></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of Injury]]></a:t>
            </a:r>
            <a:br/>
            <a:br/>
            <a:br/>
            <a:r>
              <a:rPr lang="en-US" strike="noStrike" sz="1400" spc="0" u="none" cap="none">
                <a:solidFill>
                  <a:srgbClr val="1E293B">
                    <a:alpha val="100000"/>
                  </a:srgbClr>
                </a:solidFill>
                <a:latin typeface="Calibri"/>
              </a:rPr>
              <a:t><![CDATA[Olecranon fractures occur through two principal mechanisms: direct trauma and indirect traum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rect blow to the posterior elbow]]></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all onto a flexed elbow]]></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direct force from sudden contraction of tricep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gh-energy trauma such as road accid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direct injuries typically produce transverse fractures, while direct trauma often results in comminuted fra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roximal Ulna/Olecranon — Tension Band Wiring (TBW)]]></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fication]]></a:t>
            </a:r>
            <a:br/>
            <a:br/>
            <a:br/>
            <a:r>
              <a:rPr lang="en-US" strike="noStrike" sz="1400" spc="0" u="none" cap="none">
                <a:solidFill>
                  <a:srgbClr val="1E293B">
                    <a:alpha val="100000"/>
                  </a:srgbClr>
                </a:solidFill>
                <a:latin typeface="Calibri"/>
              </a:rPr>
              <a:t><![CDATA[Several classification systems exist for olecranon fractures. The Mayo classification is the most commonly used and is based on displacement and stability of the elbow joi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Manag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a:t>
            </a:r>
            <a:br/>
            <a:r>
              <a:rPr lang="en-US" strike="noStrike" sz="1400" spc="0" u="none" cap="none">
                <a:solidFill>
                  <a:srgbClr val="1E293B">
                    <a:alpha val="100000"/>
                  </a:srgbClr>
                </a:solidFill>
                <a:latin typeface="Calibri"/>
              </a:rPr>
              <a:t><![CDATA[Undisplaced fractures]]></a:t>
            </a:r>
            <a:br/>
            <a:r>
              <a:rPr lang="en-US" strike="noStrike" sz="1400" spc="0" u="none" cap="none">
                <a:solidFill>
                  <a:srgbClr val="1E293B">
                    <a:alpha val="100000"/>
                  </a:srgbClr>
                </a:solidFill>
                <a:latin typeface="Calibri"/>
              </a:rPr>
              <a:t><![CDATA[Conservative treat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a:t>
            </a:r>
            <a:br/>
            <a:r>
              <a:rPr lang="en-US" strike="noStrike" sz="1400" spc="0" u="none" cap="none">
                <a:solidFill>
                  <a:srgbClr val="1E293B">
                    <a:alpha val="100000"/>
                  </a:srgbClr>
                </a:solidFill>
                <a:latin typeface="Calibri"/>
              </a:rPr>
              <a:t><![CDATA[Displaced but stable fractures]]></a:t>
            </a:r>
            <a:br/>
            <a:r>
              <a:rPr lang="en-US" strike="noStrike" sz="1400" spc="0" u="none" cap="none">
                <a:solidFill>
                  <a:srgbClr val="1E293B">
                    <a:alpha val="100000"/>
                  </a:srgbClr>
                </a:solidFill>
                <a:latin typeface="Calibri"/>
              </a:rPr>
              <a:t><![CDATA[Usually surgical fix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I]]></a:t>
            </a:r>
            <a:br/>
            <a:r>
              <a:rPr lang="en-US" strike="noStrike" sz="1400" spc="0" u="none" cap="none">
                <a:solidFill>
                  <a:srgbClr val="1E293B">
                    <a:alpha val="100000"/>
                  </a:srgbClr>
                </a:solidFill>
                <a:latin typeface="Calibri"/>
              </a:rPr>
              <a:t><![CDATA[Unstable fractures with elbow instability]]></a:t>
            </a:r>
            <a:br/>
            <a:r>
              <a:rPr lang="en-US" strike="noStrike" sz="1400" spc="0" u="none" cap="none">
                <a:solidFill>
                  <a:srgbClr val="1E293B">
                    <a:alpha val="100000"/>
                  </a:srgbClr>
                </a:solidFill>
                <a:latin typeface="Calibri"/>
              </a:rPr>
              <a:t><![CDATA[Surgical fixation requir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Features]]></a:t>
            </a:r>
            <a:br/>
            <a:br/>
            <a:br/>
            <a:r>
              <a:rPr lang="en-US" strike="noStrike" sz="1400" spc="0" u="none" cap="none">
                <a:solidFill>
                  <a:srgbClr val="1E293B">
                    <a:alpha val="100000"/>
                  </a:srgbClr>
                </a:solidFill>
                <a:latin typeface="Calibri"/>
              </a:rPr>
              <a:t><![CDATA[Pain over posterior elbow]]></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roximal Ulna/Olecranon — Tension Band Wiring (TBW)]]></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welling and bruis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ss of active elbow extens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nderness over olecran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isible deformity in displaced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ients often present with inability to actively extend the elbow against gravity because the triceps mechanism is disrupt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br/>
            <a:r>
              <a:rPr lang="en-US" strike="noStrike" sz="1400" spc="0" u="none" cap="none">
                <a:solidFill>
                  <a:srgbClr val="1E293B">
                    <a:alpha val="100000"/>
                  </a:srgbClr>
                </a:solidFill>
                <a:latin typeface="Calibri"/>
              </a:rPr>
              <a:t><![CDATA[AP and lateral radiographs of elbow]]></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scan in comminuted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3D CT for surgical plann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19">
  <a:themeElements>
    <a:clrScheme name="Theme19">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19">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19">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15</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2026-06-13T13:38:35Z</dcterms:created>
  <dcterms:modified xsi:type="dcterms:W3CDTF">2026-06-13T13:38:35Z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