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20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ilon Fractures — Strateg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bula ORIF: fix fibula acutely if fractured — restores lateral column length; reduces tibial articular fragments indirectly via ligamentotaxis; reduces soft tissue 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fractures: thorough debridement, provisional fixation, wound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assessment: anterior tibial artery and deep peroneal nerve at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anning fixator from tibia to calcaneum (or metatarsals) — must span the ankl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 — Waiting Period (7–21 d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itor soft tissues — wait for swelling to resolve, skin wrinkling to return, fracture blisters to he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nkle test: reappearance of skin wrinkles on dorsum of ankle = adequate soft tissue readiness for definitiv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obtained after spanning fixation — superior to pre-fixation CT for articular detail; fragments partially reduced by ligamentotax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tailed preoperative planning on CT: identify fragment pattern, impacted articular pieces, planned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ous fracture blisters (clear fluid): can operate through or around; blood-filled blisters: wait for re-epithelialis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3 — Definitive ORIF (Day 7–2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icular reconstruction: reduce and fix impacted articular fragments first; bone graft metaphyseal voi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fixation: buttress plate — medial or anterolateral depending on fracture pattern and approa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or converted to internal fixation at same si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es]]></a:t>
            </a:r>
            <a:br/>
            <a:br/>
            <a:br/>
            <a:br/>
            <a:br/>
            <a:r>
              <a:rPr lang="en-US" strike="noStrike" sz="1400" spc="0" u="none" cap="none">
                <a:solidFill>
                  <a:srgbClr val="1E293B">
                    <a:alpha val="100000"/>
                  </a:srgbClr>
                </a:solidFill>
                <a:latin typeface="Calibri"/>
              </a:rPr>
              <a:t><![CDATA[Approach]]></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Ris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medial]]></a:t>
            </a:r>
            <a:br/>
            <a:r>
              <a:rPr lang="en-US" strike="noStrike" sz="1400" spc="0" u="none" cap="none">
                <a:solidFill>
                  <a:srgbClr val="1E293B">
                    <a:alpha val="100000"/>
                  </a:srgbClr>
                </a:solidFill>
                <a:latin typeface="Calibri"/>
              </a:rPr>
              <a:t><![CDATA[Medial and central articular fragments; most versatile]]></a:t>
            </a:r>
            <a:br/>
            <a:r>
              <a:rPr lang="en-US" strike="noStrike" sz="1400" spc="0" u="none" cap="none">
                <a:solidFill>
                  <a:srgbClr val="1E293B">
                    <a:alpha val="100000"/>
                  </a:srgbClr>
                </a:solidFill>
                <a:latin typeface="Calibri"/>
              </a:rPr>
              <a:t><![CDATA[Saphenous nerve and vein; poor skin over medial tib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lateral]]></a:t>
            </a:r>
            <a:br/>
            <a:r>
              <a:rPr lang="en-US" strike="noStrike" sz="1400" spc="0" u="none" cap="none">
                <a:solidFill>
                  <a:srgbClr val="1E293B">
                    <a:alpha val="100000"/>
                  </a:srgbClr>
                </a:solidFill>
                <a:latin typeface="Calibri"/>
              </a:rPr>
              <a:t><![CDATA[Anterolateral (Chaput) fragment; can visualise most of plafond]]></a:t>
            </a:r>
            <a:br/>
            <a:r>
              <a:rPr lang="en-US" strike="noStrike" sz="1400" spc="0" u="none" cap="none">
                <a:solidFill>
                  <a:srgbClr val="1E293B">
                    <a:alpha val="100000"/>
                  </a:srgbClr>
                </a:solidFill>
                <a:latin typeface="Calibri"/>
              </a:rPr>
              <a:t><![CDATA[Superficial peroneal nerve; extensor tend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lateral]]></a:t>
            </a:r>
            <a:br/>
            <a:r>
              <a:rPr lang="en-US" strike="noStrike" sz="1400" spc="0" u="none" cap="none">
                <a:solidFill>
                  <a:srgbClr val="1E293B">
                    <a:alpha val="100000"/>
                  </a:srgbClr>
                </a:solidFill>
                <a:latin typeface="Calibri"/>
              </a:rPr>
              <a:t><![CDATA[Posterior fragments (Volkmann); used in combined approach]]></a:t>
            </a:r>
            <a:br/>
            <a:r>
              <a:rPr lang="en-US" strike="noStrike" sz="1400" spc="0" u="none" cap="none">
                <a:solidFill>
                  <a:srgbClr val="1E293B">
                    <a:alpha val="100000"/>
                  </a:srgbClr>
                </a:solidFill>
                <a:latin typeface="Calibri"/>
              </a:rPr>
              <a:t><![CDATA[Peroneal tendons; sural ne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medial]]></a:t>
            </a:r>
            <a:br/>
            <a:r>
              <a:rPr lang="en-US" strike="noStrike" sz="1400" spc="0" u="none" cap="none">
                <a:solidFill>
                  <a:srgbClr val="1E293B">
                    <a:alpha val="100000"/>
                  </a:srgbClr>
                </a:solidFill>
                <a:latin typeface="Calibri"/>
              </a:rPr>
              <a:t><![CDATA[Large posteromedial fragment; posterior plafond]]></a:t>
            </a:r>
            <a:br/>
            <a:r>
              <a:rPr lang="en-US" strike="noStrike" sz="1400" spc="0" u="none" cap="none">
                <a:solidFill>
                  <a:srgbClr val="1E293B">
                    <a:alpha val="100000"/>
                  </a:srgbClr>
                </a:solidFill>
                <a:latin typeface="Calibri"/>
              </a:rPr>
              <a:t><![CDATA[Neurovascular bundle (posterior tibial artery, tibial ner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en using two incisions — minimum 7 cm skin bridge between incisions to prevent wound necrosis and flap ischa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gle approach preferred when feasible — reduces wound complicatio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approaches (posterolateral and posteromedial) gaining popularity — excellent access to posterior plafond, avoids compromised anterior soft tissu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Strategy & Bone Grafting]]></a:t>
            </a:r>
            <a:br/>
            <a:br/>
            <a:r>
              <a:rPr lang="en-US" strike="noStrike" sz="1400" spc="0" u="none" cap="none">
                <a:solidFill>
                  <a:srgbClr val="1E293B">
                    <a:alpha val="100000"/>
                  </a:srgbClr>
                </a:solidFill>
                <a:latin typeface="Calibri"/>
              </a:rPr>
              <a:t><![CDATA[Articular reconstruction first: reduce and provisionally fix impacted and displaced articular fragments — anatomic joint surface is the prio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void: after articular reduction, metaphyseal defect remains — fill with cancellous autograft (iliac crest), allograft, or synthetic bone substitute to prevent secondary collap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ttress plate: medial or anterolateral locking plate applied to maintain reduction and provide axial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king screws: essential in osteoporotic bone or when plate is distant from bone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ly invasive approaches: MIPO technique for metaphyseal component where articular reduction achieved through separate incision — reduces soft tissue stripp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brid or circular external fixation: role in highly comminuted fractures or when soft tissues preclude standard ORIF — provides stable fixation without extensive diss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uedi-Allgöwer four-step principle: fibula fixation → articular reconstruction → bone grafting → medial buttress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Rate]]></a:t>
            </a:r>
            <a:br/>
            <a:r>
              <a:rPr lang="en-US" strike="noStrike" sz="1400" spc="0" u="none" cap="none">
                <a:solidFill>
                  <a:srgbClr val="1E293B">
                    <a:alpha val="100000"/>
                  </a:srgbClr>
                </a:solidFill>
                <a:latin typeface="Calibri"/>
              </a:rPr>
              <a:t><![CDATA[Prevention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und breakdown / infection]]></a:t>
            </a:r>
            <a:br/>
            <a:r>
              <a:rPr lang="en-US" strike="noStrike" sz="1400" spc="0" u="none" cap="none">
                <a:solidFill>
                  <a:srgbClr val="1E293B">
                    <a:alpha val="100000"/>
                  </a:srgbClr>
                </a:solidFill>
                <a:latin typeface="Calibri"/>
              </a:rPr>
              <a:t><![CDATA[10–40% (acute ORIF); 5–10% (staged)]]></a:t>
            </a:r>
            <a:br/>
            <a:r>
              <a:rPr lang="en-US" strike="noStrike" sz="1400" spc="0" u="none" cap="none">
                <a:solidFill>
                  <a:srgbClr val="1E293B">
                    <a:alpha val="100000"/>
                  </a:srgbClr>
                </a:solidFill>
                <a:latin typeface="Calibri"/>
              </a:rPr>
              <a:t><![CDATA[Staging; soft tissue readiness; atraumatic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nkle arthritis]]></a:t>
            </a:r>
            <a:br/>
            <a:r>
              <a:rPr lang="en-US" strike="noStrike" sz="1400" spc="0" u="none" cap="none">
                <a:solidFill>
                  <a:srgbClr val="1E293B">
                    <a:alpha val="100000"/>
                  </a:srgbClr>
                </a:solidFill>
                <a:latin typeface="Calibri"/>
              </a:rPr>
              <a:t><![CDATA[Up to 50–70% at 5–10 years]]></a:t>
            </a:r>
            <a:br/>
            <a:r>
              <a:rPr lang="en-US" strike="noStrike" sz="1400" spc="0" u="none" cap="none">
                <a:solidFill>
                  <a:srgbClr val="1E293B">
                    <a:alpha val="100000"/>
                  </a:srgbClr>
                </a:solidFill>
                <a:latin typeface="Calibri"/>
              </a:rPr>
              <a:t><![CDATA[Anatomic articular reduction; patient couns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 / malunion]]></a:t>
            </a:r>
            <a:br/>
            <a:r>
              <a:rPr lang="en-US" strike="noStrike" sz="1400" spc="0" u="none" cap="none">
                <a:solidFill>
                  <a:srgbClr val="1E293B">
                    <a:alpha val="100000"/>
                  </a:srgbClr>
                </a:solidFill>
                <a:latin typeface="Calibri"/>
              </a:rPr>
              <a:t><![CDATA[5–10%]]></a:t>
            </a:r>
            <a:br/>
            <a:r>
              <a:rPr lang="en-US" strike="noStrike" sz="1400" spc="0" u="none" cap="none">
                <a:solidFill>
                  <a:srgbClr val="1E293B">
                    <a:alpha val="100000"/>
                  </a:srgbClr>
                </a:solidFill>
                <a:latin typeface="Calibri"/>
              </a:rPr>
              <a:t><![CDATA[Bone grafting; 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infection / osteomyelitis]]></a:t>
            </a:r>
            <a:br/>
            <a:r>
              <a:rPr lang="en-US" strike="noStrike" sz="1400" spc="0" u="none" cap="none">
                <a:solidFill>
                  <a:srgbClr val="1E293B">
                    <a:alpha val="100000"/>
                  </a:srgbClr>
                </a:solidFill>
                <a:latin typeface="Calibri"/>
              </a:rPr>
              <a:t><![CDATA[5–10%]]></a:t>
            </a:r>
            <a:br/>
            <a:r>
              <a:rPr lang="en-US" strike="noStrike" sz="1400" spc="0" u="none" cap="none">
                <a:solidFill>
                  <a:srgbClr val="1E293B">
                    <a:alpha val="100000"/>
                  </a:srgbClr>
                </a:solidFill>
                <a:latin typeface="Calibri"/>
              </a:rPr>
              <a:t><![CDATA[Staged protocol; tissue hand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ware failure]]></a:t>
            </a:r>
            <a:b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Non-weight bearing until 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uedi TP, Allgower M. The operative treatment of intra-articular fractures of the lower end of the tibia. Clin Orthop Relat Res. 1979;138:105–110.]]></a:t>
            </a:r>
            <a:br/>
            <a:r>
              <a:rPr lang="en-US" strike="noStrike" sz="1200" spc="0" u="none" cap="none">
                <a:solidFill>
                  <a:srgbClr val="1E293B">
                    <a:alpha val="100000"/>
                  </a:srgbClr>
                </a:solidFill>
                <a:latin typeface="Calibri"/>
              </a:rPr>
              <a:t><![CDATA[Bhattacharyya T et al. The effects of low-energy pilon fractures. J Orthop Trauma. 2006.]]></a:t>
            </a:r>
            <a:br/>
            <a:r>
              <a:rPr lang="en-US" strike="noStrike" sz="1200" spc="0" u="none" cap="none">
                <a:solidFill>
                  <a:srgbClr val="1E293B">
                    <a:alpha val="100000"/>
                  </a:srgbClr>
                </a:solidFill>
                <a:latin typeface="Calibri"/>
              </a:rPr>
              <a:t><![CDATA[Patterson MJ, Cole JD. Two-staged delayed open reduction and internal fixation of severe pilon fractures. J Orthop Trauma. 1999;13(2):85–91.]]></a:t>
            </a:r>
            <a:br/>
            <a:r>
              <a:rPr lang="en-US" strike="noStrike" sz="1200" spc="0" u="none" cap="none">
                <a:solidFill>
                  <a:srgbClr val="1E293B">
                    <a:alpha val="100000"/>
                  </a:srgbClr>
                </a:solidFill>
                <a:latin typeface="Calibri"/>
              </a:rPr>
              <a:t><![CDATA[Sirkin M et al. A staged protocol for soft tissue management in the treatment of complex pilon fractures. J Orthop Trauma. 1999;13(2):78–84.]]></a:t>
            </a:r>
            <a:br/>
            <a:r>
              <a:rPr lang="en-US" strike="noStrike" sz="1200" spc="0" u="none" cap="none">
                <a:solidFill>
                  <a:srgbClr val="1E293B">
                    <a:alpha val="100000"/>
                  </a:srgbClr>
                </a:solidFill>
                <a:latin typeface="Calibri"/>
              </a:rPr>
              <a:t><![CDATA[Ketz J, Sanders R. Staged posterior tibial plating for the treatment of Orthopaedic Trauma Association 43-C2 and 43-C3 tibial pilon fractures. J Orthop Trauma. 2012;26(6):341–347.]]></a:t>
            </a:r>
            <a:br/>
            <a:r>
              <a:rPr lang="en-US" strike="noStrike" sz="1200" spc="0" u="none" cap="none">
                <a:solidFill>
                  <a:srgbClr val="1E293B">
                    <a:alpha val="100000"/>
                  </a:srgbClr>
                </a:solidFill>
                <a:latin typeface="Calibri"/>
              </a:rPr>
              <a:t><![CDATA[Campbells Operative Orthopaedics. 14th E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igh‑energy axial load injures distal tibial plafond with severe soft‑tissue compromise. Standard of care is staged protocol: **span → scan → settle → ORIF**. Restore length and alignment initially with spanning external fixation; obtain CT with ex‑fix in situ. Definitive fixation addresses articular fragments (anterolateral/posteromedial approaches) and metaphyseal voids. Complications remain common: wound issues, infection, post‑traumatic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ilon Fractures — Strateg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Pilon fractures are high-energy axial loading injuries of the distal tibial metaphysis and articular surface, often accompanied by significant soft tissue injury. The term "pilon" (French for pestle) describes the way the talus is driven into the tibial plafond. They represent one of the most technically demanding and complication-prone injuries in orthopaedic trau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resent approximately 1% of all lower extremity fractures and 5–10% of tibi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xial compression (falls from height, motor vehicle accidents, aviation injuries) drives the talus into the plafond — articular impaction and metaphyseal commin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pilon fractures also occur — rotational mechanism; less comminution; better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ipsilateral calcaneal fractures, lumbar burst fractures (axial loading triad), contralateral lower limb fractures — always image the entire axial skeleton and contralateral limb in high-energy pil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bula fractured in approximately 75–85% of pilon fractures — its fixation aids tibial reduction and length resto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envelope is the critical limiting factor — thin anterior skin, minimal subcutaneous tissue, and significant post-traumatic swelling determine the timing and approach of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r>
              <a:rPr lang="en-US" strike="noStrike" sz="1400" spc="0" u="none" cap="none">
                <a:solidFill>
                  <a:srgbClr val="1E293B">
                    <a:alpha val="100000"/>
                  </a:srgbClr>
                </a:solidFill>
                <a:latin typeface="Calibri"/>
              </a:rPr>
              <a:t><![CDATA[The Ruedi-Allgöwer and AO/OTA classifications are most widely used. The AO/OTA system has replaced Ruedi-Allgöwer in most contemporary literature and guides surgical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uedi-Allgöwer Class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Cleavage fracture of plafond; undisplaced; no commin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Displaced articular fracture; minimal commin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Severely comminuted and impacted articular fracture — highest energy, worst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Classification (Bone 4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Articular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3-A]]></a:t>
            </a:r>
            <a:br/>
            <a:r>
              <a:rPr lang="en-US" strike="noStrike" sz="1400" spc="0" u="none" cap="none">
                <a:solidFill>
                  <a:srgbClr val="1E293B">
                    <a:alpha val="100000"/>
                  </a:srgbClr>
                </a:solidFill>
                <a:latin typeface="Calibri"/>
              </a:rPr>
              <a:t><![CDATA[Extra-articular; metaphyseal only]]></a:t>
            </a:r>
            <a:br/>
            <a:r>
              <a:rPr lang="en-US" strike="noStrike" sz="1400" spc="0" u="none" cap="none">
                <a:solidFill>
                  <a:srgbClr val="1E293B">
                    <a:alpha val="100000"/>
                  </a:srgbClr>
                </a:solidFill>
                <a:latin typeface="Calibri"/>
              </a:rPr>
              <a:t><![CDATA[N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3-B]]></a:t>
            </a:r>
            <a:br/>
            <a:r>
              <a:rPr lang="en-US" strike="noStrike" sz="1400" spc="0" u="none" cap="none">
                <a:solidFill>
                  <a:srgbClr val="1E293B">
                    <a:alpha val="100000"/>
                  </a:srgbClr>
                </a:solidFill>
                <a:latin typeface="Calibri"/>
              </a:rPr>
              <a:t><![CDATA[Partial articular; one column of plafond intact]]></a:t>
            </a:r>
            <a:br/>
            <a:r>
              <a:rPr lang="en-US" strike="noStrike" sz="1400" spc="0" u="none" cap="none">
                <a:solidFill>
                  <a:srgbClr val="1E293B">
                    <a:alpha val="100000"/>
                  </a:srgbClr>
                </a:solidFill>
                <a:latin typeface="Calibri"/>
              </a:rPr>
              <a:t><![CDATA[Par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3-C]]></a:t>
            </a:r>
            <a:br/>
            <a:r>
              <a:rPr lang="en-US" strike="noStrike" sz="1400" spc="0" u="none" cap="none">
                <a:solidFill>
                  <a:srgbClr val="1E293B">
                    <a:alpha val="100000"/>
                  </a:srgbClr>
                </a:solidFill>
                <a:latin typeface="Calibri"/>
              </a:rPr>
              <a:t><![CDATA[Complete articular — metaphysis and epiphysis both disrupted; complete dissociation]]></a:t>
            </a:r>
            <a:br/>
            <a:r>
              <a:rPr lang="en-US" strike="noStrike" sz="1400" spc="0" u="none" cap="none">
                <a:solidFill>
                  <a:srgbClr val="1E293B">
                    <a:alpha val="100000"/>
                  </a:srgbClr>
                </a:solidFill>
                <a:latin typeface="Calibri"/>
              </a:rPr>
              <a:t><![CDATA[Comple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43-C3 (complete articular, highly comminuted) = highest complexity; staged protocol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hree key articular fragments of the pilon: anterolateral (Chaput/Tillaux), posteromedial, and medial — each must be identified and reduced individu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d Surgical Strategy — The Core Principle]]></a:t>
            </a:r>
            <a:br/>
            <a:br/>
            <a:r>
              <a:rPr lang="en-US" strike="noStrike" sz="1400" spc="0" u="none" cap="none">
                <a:solidFill>
                  <a:srgbClr val="1E293B">
                    <a:alpha val="100000"/>
                  </a:srgbClr>
                </a:solidFill>
                <a:latin typeface="Calibri"/>
              </a:rPr>
              <a:t><![CDATA[The staged management protocol for high-energy pilon fractures is the single most important concept in contemporary pilon surgery. Primary definitive ORIF in the acute setting is associated with unacceptably high wound complication and infect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 — Acute (within 12–24 h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anning external fixator applied — restores length, alignment, and provides ligamentotaxis to reduce articular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9">
  <a:themeElements>
    <a:clrScheme name="Theme8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2026-05-17T14:42:10Z</dcterms:created>
  <dcterms:modified xsi:type="dcterms:W3CDTF">2026-05-17T14:42:10Z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