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6054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eriprosthetic Joint Infection — Principl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Joint Inf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a:t>
            </a:r>
            <a:br/>
            <a:br/>
            <a:br/>
            <a:br/>
            <a:br/>
            <a:r>
              <a:rPr lang="en-US" strike="noStrike" sz="1400" spc="0" u="none" cap="none">
                <a:solidFill>
                  <a:srgbClr val="1E293B">
                    <a:alpha val="100000"/>
                  </a:srgbClr>
                </a:solidFill>
                <a:latin typeface="Calibri"/>
              </a:rPr>
              <a:t><![CDATA[Several patient related and procedure related factors increase the risk of periprosthetic joint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betes mellit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bes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munosuppres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nutri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vision arthroplas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longed surgical du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or soft tissue condi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timization of these factors prior to surgery can significantly reduce infection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br/>
            <a:br/>
            <a:r>
              <a:rPr lang="en-US" strike="noStrike" sz="1400" spc="0" u="none" cap="none">
                <a:solidFill>
                  <a:srgbClr val="1E293B">
                    <a:alpha val="100000"/>
                  </a:srgbClr>
                </a:solidFill>
                <a:latin typeface="Calibri"/>
              </a:rPr>
              <a:t><![CDATA[Clinical presentation depends on the timing and severity of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sistent joint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Joint Inf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elling around the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armth and erythe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nus tract communicating with the prosthe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ound drain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ver in acute infec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 sinus tract communicating with the prosthetic joint is considered diagnostic of periprosthetic joint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br/>
            <a:br/>
            <a:r>
              <a:rPr lang="en-US" strike="noStrike" sz="1400" spc="0" u="none" cap="none">
                <a:solidFill>
                  <a:srgbClr val="1E293B">
                    <a:alpha val="100000"/>
                  </a:srgbClr>
                </a:solidFill>
                <a:latin typeface="Calibri"/>
              </a:rPr>
              <a:t><![CDATA[Diagnosis of periprosthetic joint infection requires integration of clinical findings, laboratory tests and imaging stud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evated ESR and CRP leve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oint aspiration with synovial fluid analy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Joint Inf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crobiological cul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s to detect implant loose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uclear medicine imaging in selected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novial fluid leukocyte count and neutrophil percentage are particularly useful diagnostic marke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Strategies]]></a:t>
            </a:r>
            <a:br/>
            <a:br/>
            <a:br/>
            <a:br/>
            <a:br/>
            <a:r>
              <a:rPr lang="en-US" strike="noStrike" sz="1400" spc="0" u="none" cap="none">
                <a:solidFill>
                  <a:srgbClr val="1E293B">
                    <a:alpha val="100000"/>
                  </a:srgbClr>
                </a:solidFill>
                <a:latin typeface="Calibri"/>
              </a:rPr>
              <a:t><![CDATA[Management of periprosthetic joint infection depends on the chronicity of infection, organism involved, and stability of the prosthe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Method]]></a:t>
            </a:r>
            <a:br/>
            <a:r>
              <a:rPr lang="en-US" strike="noStrike" sz="1400" spc="0" u="none" cap="none">
                <a:solidFill>
                  <a:srgbClr val="1E293B">
                    <a:alpha val="100000"/>
                  </a:srgbClr>
                </a:solidFill>
                <a:latin typeface="Calibri"/>
              </a:rPr>
              <a:t><![CDATA[Ind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Joint Inf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bridement with implant retention]]></a:t>
            </a:r>
            <a:br/>
            <a:r>
              <a:rPr lang="en-US" strike="noStrike" sz="1400" spc="0" u="none" cap="none">
                <a:solidFill>
                  <a:srgbClr val="1E293B">
                    <a:alpha val="100000"/>
                  </a:srgbClr>
                </a:solidFill>
                <a:latin typeface="Calibri"/>
              </a:rPr>
              <a:t><![CDATA[Early infections with stable impla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ne stage revision]]></a:t>
            </a:r>
            <a:br/>
            <a:r>
              <a:rPr lang="en-US" strike="noStrike" sz="1400" spc="0" u="none" cap="none">
                <a:solidFill>
                  <a:srgbClr val="1E293B">
                    <a:alpha val="100000"/>
                  </a:srgbClr>
                </a:solidFill>
                <a:latin typeface="Calibri"/>
              </a:rPr>
              <a:t><![CDATA[Selected chronic infec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wo stage revision]]></a:t>
            </a:r>
            <a:br/>
            <a:r>
              <a:rPr lang="en-US" strike="noStrike" sz="1400" spc="0" u="none" cap="none">
                <a:solidFill>
                  <a:srgbClr val="1E293B">
                    <a:alpha val="100000"/>
                  </a:srgbClr>
                </a:solidFill>
                <a:latin typeface="Calibri"/>
              </a:rPr>
              <a:t><![CDATA[Gold standard for chronic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ection arthroplasty]]></a:t>
            </a:r>
            <a:br/>
            <a:r>
              <a:rPr lang="en-US" strike="noStrike" sz="1400" spc="0" u="none" cap="none">
                <a:solidFill>
                  <a:srgbClr val="1E293B">
                    <a:alpha val="100000"/>
                  </a:srgbClr>
                </a:solidFill>
                <a:latin typeface="Calibri"/>
              </a:rPr>
              <a:t><![CDATA[Severe infection or poor host facto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wo stage revision arthroplasty remains the most commonly used method for treating chronic periprosthetic joint infec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Joint Inf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vention Strategies]]></a:t>
            </a:r>
            <a:br/>
            <a:br/>
            <a:br/>
            <a:br/>
            <a:br/>
            <a:r>
              <a:rPr lang="en-US" strike="noStrike" sz="1400" spc="0" u="none" cap="none">
                <a:solidFill>
                  <a:srgbClr val="1E293B">
                    <a:alpha val="100000"/>
                  </a:srgbClr>
                </a:solidFill>
                <a:latin typeface="Calibri"/>
              </a:rPr>
              <a:t><![CDATA[Prevention of periprosthetic joint infection is a critical aspect of joint replacement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ioperative antibiotic prophylax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ict sterile surgical techniqu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timization of patient comorbidit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minar airflow operating theat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nimization of operative ti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se measures significantly reduce infection rates following arthroplasty proced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Joint Inf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Staphylococcus species are the most common cause of periprosthetic joint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film formation protects bacteria from antibiotic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 sinus tract communicating with the prosthesis is diagnosti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wo stage revision arthroplasty is the gold standard treatment for chronic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SR and CRP are useful screening investig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Parvizi J Periprosthetic Joint Infection Clinical Orthopaedics]]></a:t>
            </a:r>
            <a:br/>
            <a:r>
              <a:rPr lang="en-US" strike="noStrike" sz="1200" spc="0" u="none" cap="none">
                <a:solidFill>
                  <a:srgbClr val="1E293B">
                    <a:alpha val="100000"/>
                  </a:srgbClr>
                </a:solidFill>
                <a:latin typeface="Calibri"/>
              </a:rPr>
              <a:t><![CDATA[Zimmerli W Prosthetic Joint Infections New England Journal of Medicine]]></a:t>
            </a:r>
            <a:br/>
            <a:r>
              <a:rPr lang="en-US" strike="noStrike" sz="1200" spc="0" u="none" cap="none">
                <a:solidFill>
                  <a:srgbClr val="1E293B">
                    <a:alpha val="100000"/>
                  </a:srgbClr>
                </a:solidFill>
                <a:latin typeface="Calibri"/>
              </a:rPr>
              <a:t><![CDATA[Rockwood and Green Fractures in Adults]]></a:t>
            </a:r>
            <a:br/>
            <a:r>
              <a:rPr lang="en-US" strike="noStrike" sz="1200" spc="0" u="none" cap="none">
                <a:solidFill>
                  <a:srgbClr val="1E293B">
                    <a:alpha val="100000"/>
                  </a:srgbClr>
                </a:solidFill>
                <a:latin typeface="Calibri"/>
              </a:rPr>
              <a:t><![CDATA[Court Brown Trauma Orthopaedics]]></a:t>
            </a:r>
            <a:br/>
            <a:r>
              <a:rPr lang="en-US" strike="noStrike" sz="1200" spc="0" u="none" cap="none">
                <a:solidFill>
                  <a:srgbClr val="1E293B">
                    <a:alpha val="100000"/>
                  </a:srgbClr>
                </a:solidFill>
                <a:latin typeface="Calibri"/>
              </a:rPr>
              <a:t><![CDATA[Orthobullets Periprosthetic Joint Inf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eriprosthetic Joint Infection — Principl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Diagnosis uses consensus criteria (MSIS/ICM) combining major and minor criteria. Classify by timing: early (24 mo) — guides biofilm maturity and strategy. Treatment options: DAIR (debridement, antibiotics, implant retention), one‑stage or two‑stage revision; chronic suppression in poor hosts. Principles: radical debridement, exchange modular parts, biofilm‑active antibiotics (e.g., rifampicin combinations for staph). Prevention bundle: laminar flow, antibiotic prophylaxis, skin prep, glycemic control, normotherm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Joint Inf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br/>
            <a:br/>
            <a:r>
              <a:rPr lang="en-US" strike="noStrike" sz="1400" spc="0" u="none" cap="none">
                <a:solidFill>
                  <a:srgbClr val="1E293B">
                    <a:alpha val="100000"/>
                  </a:srgbClr>
                </a:solidFill>
                <a:latin typeface="Calibri"/>
              </a:rPr>
              <a:t><![CDATA[Periprosthetic joint infection (PJI) is one of the most serious complications following joint replacement surgery. It occurs when microorganisms colonize the tissues surrounding a prosthetic joint implant, leading to inflammation, implant loosening, and joint dysfunction. PJI is most commonly associated with total hip arthroplasty and total knee arthroplas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Joint Inf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incidence of PJI after primary joint replacement is approximately one to two percent, but the consequences can be devastating for patients. Infection may lead to prolonged hospitalization, multiple surgeries, functional impairment, and significant healthcare cos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Joint Inf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periprosthetic joint infection requires a multidisciplinary approach involving orthopaedic surgeons, infectious disease specialists, microbiologists, and rehabilitation teams. Early diagnosis and appropriate treatment strategies are essential for successful outcom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Joint Inf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tiology and Pathogenesis]]></a:t>
            </a:r>
            <a:br/>
            <a:br/>
            <a:br/>
            <a:br/>
            <a:br/>
            <a:r>
              <a:rPr lang="en-US" strike="noStrike" sz="1400" spc="0" u="none" cap="none">
                <a:solidFill>
                  <a:srgbClr val="1E293B">
                    <a:alpha val="100000"/>
                  </a:srgbClr>
                </a:solidFill>
                <a:latin typeface="Calibri"/>
              </a:rPr>
              <a:t><![CDATA[Periprosthetic joint infections occur when microorganisms adhere to the surface of an implant and form a biofilm. Biofilm formation allows bacteria to survive within a protective matrix that shields them from host immune responses and antibiotic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ost common organisms responsible for PJI are Gram positive bacteria, particularly Staphylococcus spec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ganism]]></a:t>
            </a:r>
            <a:br/>
            <a:r>
              <a:rPr lang="en-US" strike="noStrike" sz="1400" spc="0" u="none" cap="none">
                <a:solidFill>
                  <a:srgbClr val="1E293B">
                    <a:alpha val="100000"/>
                  </a:srgbClr>
                </a:solidFill>
                <a:latin typeface="Calibri"/>
              </a:rPr>
              <a:t><![CDATA[Clinical Associ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Joint Inf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phylococcus aureus]]></a:t>
            </a:r>
            <a:br/>
            <a:r>
              <a:rPr lang="en-US" strike="noStrike" sz="1400" spc="0" u="none" cap="none">
                <a:solidFill>
                  <a:srgbClr val="1E293B">
                    <a:alpha val="100000"/>
                  </a:srgbClr>
                </a:solidFill>
                <a:latin typeface="Calibri"/>
              </a:rPr>
              <a:t><![CDATA[Acute postoperative infec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phylococcus epidermidis]]></a:t>
            </a:r>
            <a:br/>
            <a:r>
              <a:rPr lang="en-US" strike="noStrike" sz="1400" spc="0" u="none" cap="none">
                <a:solidFill>
                  <a:srgbClr val="1E293B">
                    <a:alpha val="100000"/>
                  </a:srgbClr>
                </a:solidFill>
                <a:latin typeface="Calibri"/>
              </a:rPr>
              <a:t><![CDATA[Chronic low grade infec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eptococcus species]]></a:t>
            </a:r>
            <a:br/>
            <a:r>
              <a:rPr lang="en-US" strike="noStrike" sz="1400" spc="0" u="none" cap="none">
                <a:solidFill>
                  <a:srgbClr val="1E293B">
                    <a:alpha val="100000"/>
                  </a:srgbClr>
                </a:solidFill>
                <a:latin typeface="Calibri"/>
              </a:rPr>
              <a:t><![CDATA[Hematogenous infec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m negative bacteria]]></a:t>
            </a:r>
            <a:br/>
            <a:r>
              <a:rPr lang="en-US" strike="noStrike" sz="1400" spc="0" u="none" cap="none">
                <a:solidFill>
                  <a:srgbClr val="1E293B">
                    <a:alpha val="100000"/>
                  </a:srgbClr>
                </a:solidFill>
                <a:latin typeface="Calibri"/>
              </a:rPr>
              <a:t><![CDATA[Immunocompromised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film formation on implant surfaces significantly complicates treatment because bacteria embedded in biofilms exhibit resistance to antibiotics and immune defense mechanis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Joint Inf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utes of Infection]]></a:t>
            </a:r>
            <a:br/>
            <a:br/>
            <a:br/>
            <a:br/>
            <a:br/>
            <a:r>
              <a:rPr lang="en-US" strike="noStrike" sz="1400" spc="0" u="none" cap="none">
                <a:solidFill>
                  <a:srgbClr val="1E293B">
                    <a:alpha val="100000"/>
                  </a:srgbClr>
                </a:solidFill>
                <a:latin typeface="Calibri"/>
              </a:rPr>
              <a:t><![CDATA[Periprosthetic joint infection can occur through several routes depending on the timing and mechanism of bacterial ent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contamination during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matogenous spread from distant infection si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iguous spread from adjacent soft tissue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operative contamination is believed to be responsible for most early infections following arthroplasty proced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Joint Infection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Based on Timing]]></a:t>
            </a:r>
            <a:br/>
            <a:br/>
            <a:br/>
            <a:br/>
            <a:br/>
            <a:r>
              <a:rPr lang="en-US" strike="noStrike" sz="1400" spc="0" u="none" cap="none">
                <a:solidFill>
                  <a:srgbClr val="1E293B">
                    <a:alpha val="100000"/>
                  </a:srgbClr>
                </a:solidFill>
                <a:latin typeface="Calibri"/>
              </a:rPr>
              <a:t><![CDATA[Periprosthetic joint infections are commonly classified according to the time of onset following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Time of Onset]]></a:t>
            </a:r>
            <a:br/>
            <a:r>
              <a:rPr lang="en-US" strike="noStrike" sz="1400" spc="0" u="none" cap="none">
                <a:solidFill>
                  <a:srgbClr val="1E293B">
                    <a:alpha val="100000"/>
                  </a:srgbClr>
                </a:solidFill>
                <a:latin typeface="Calibri"/>
              </a:rPr>
              <a:t><![CDATA[Typical Fea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infection]]></a:t>
            </a:r>
            <a:br/>
            <a:r>
              <a:rPr lang="en-US" strike="noStrike" sz="1400" spc="0" u="none" cap="none">
                <a:solidFill>
                  <a:srgbClr val="1E293B">
                    <a:alpha val="100000"/>
                  </a:srgbClr>
                </a:solidFill>
                <a:latin typeface="Calibri"/>
              </a:rPr>
              <a:t><![CDATA[Within 3 months]]></a:t>
            </a:r>
            <a:br/>
            <a:r>
              <a:rPr lang="en-US" strike="noStrike" sz="1400" spc="0" u="none" cap="none">
                <a:solidFill>
                  <a:srgbClr val="1E293B">
                    <a:alpha val="100000"/>
                  </a:srgbClr>
                </a:solidFill>
                <a:latin typeface="Calibri"/>
              </a:rPr>
              <a:t><![CDATA[Acute pain, wound drainage, erythe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layed infection]]></a:t>
            </a:r>
            <a:br/>
            <a:r>
              <a:rPr lang="en-US" strike="noStrike" sz="1400" spc="0" u="none" cap="none">
                <a:solidFill>
                  <a:srgbClr val="1E293B">
                    <a:alpha val="100000"/>
                  </a:srgbClr>
                </a:solidFill>
                <a:latin typeface="Calibri"/>
              </a:rPr>
              <a:t><![CDATA[3 to 24 months]]></a:t>
            </a:r>
            <a:br/>
            <a:r>
              <a:rPr lang="en-US" strike="noStrike" sz="1400" spc="0" u="none" cap="none">
                <a:solidFill>
                  <a:srgbClr val="1E293B">
                    <a:alpha val="100000"/>
                  </a:srgbClr>
                </a:solidFill>
                <a:latin typeface="Calibri"/>
              </a:rPr>
              <a:t><![CDATA[Persistent joint pain and loose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 infection]]></a:t>
            </a:r>
            <a:br/>
            <a:r>
              <a:rPr lang="en-US" strike="noStrike" sz="1400" spc="0" u="none" cap="none">
                <a:solidFill>
                  <a:srgbClr val="1E293B">
                    <a:alpha val="100000"/>
                  </a:srgbClr>
                </a:solidFill>
                <a:latin typeface="Calibri"/>
              </a:rPr>
              <a:t><![CDATA[More than 24 months]]></a:t>
            </a:r>
            <a:br/>
            <a:r>
              <a:rPr lang="en-US" strike="noStrike" sz="1400" spc="0" u="none" cap="none">
                <a:solidFill>
                  <a:srgbClr val="1E293B">
                    <a:alpha val="100000"/>
                  </a:srgbClr>
                </a:solidFill>
                <a:latin typeface="Calibri"/>
              </a:rPr>
              <a:t><![CDATA[Hematogenous inf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2026-07-29T16:57:53Z</dcterms:created>
  <dcterms:modified xsi:type="dcterms:W3CDTF">2026-07-29T16:57:53Z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