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8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Joint Inf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br/>
            <a:br/>
            <a:r>
              <a:rPr lang="en-US" strike="noStrike" sz="1400" spc="0" u="none" cap="none">
                <a:solidFill>
                  <a:srgbClr val="1E293B">
                    <a:alpha val="100000"/>
                  </a:srgbClr>
                </a:solidFill>
                <a:latin typeface="Calibri"/>
              </a:rPr>
              <a:t><![CDATA[Several patient related and procedure related factors increase the risk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betes melli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sup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surgical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soft tissue cond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these factors prior to surgery can significantly reduce infe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depends on the timing and severity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join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in acut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tic joint is considered diagnostic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Diagnosis of periprosthetic joint infection requires integration of clinical findings, laboratory tests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with synovial fluid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ical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o detect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imag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leukocyte count and neutrophil percentage are particularly useful diagnostic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br/>
            <a:br/>
            <a:br/>
            <a:r>
              <a:rPr lang="en-US" strike="noStrike" sz="1400" spc="0" u="none" cap="none">
                <a:solidFill>
                  <a:srgbClr val="1E293B">
                    <a:alpha val="100000"/>
                  </a:srgbClr>
                </a:solidFill>
                <a:latin typeface="Calibri"/>
              </a:rPr>
              <a:t><![CDATA[Management of periprosthetic joint infection depends on the chronicity of infection, organism involved, and stability of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Method]]></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bridement with implant retention]]></a:t>
            </a:r>
            <a:br/>
            <a:r>
              <a:rPr lang="en-US" strike="noStrike" sz="1400" spc="0" u="none" cap="none">
                <a:solidFill>
                  <a:srgbClr val="1E293B">
                    <a:alpha val="100000"/>
                  </a:srgbClr>
                </a:solidFill>
                <a:latin typeface="Calibri"/>
              </a:rPr>
              <a:t><![CDATA[Early infections with stable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stage revision]]></a:t>
            </a:r>
            <a:br/>
            <a:r>
              <a:rPr lang="en-US" strike="noStrike" sz="1400" spc="0" u="none" cap="none">
                <a:solidFill>
                  <a:srgbClr val="1E293B">
                    <a:alpha val="100000"/>
                  </a:srgbClr>
                </a:solidFill>
                <a:latin typeface="Calibri"/>
              </a:rPr>
              <a:t><![CDATA[Selected chron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a:t>
            </a:r>
            <a:br/>
            <a:r>
              <a:rPr lang="en-US" strike="noStrike" sz="1400" spc="0" u="none" cap="none">
                <a:solidFill>
                  <a:srgbClr val="1E293B">
                    <a:alpha val="100000"/>
                  </a:srgbClr>
                </a:solidFill>
                <a:latin typeface="Calibri"/>
              </a:rPr>
              <a:t><![CDATA[Gold standard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ction arthroplasty]]></a:t>
            </a:r>
            <a:br/>
            <a:r>
              <a:rPr lang="en-US" strike="noStrike" sz="1400" spc="0" u="none" cap="none">
                <a:solidFill>
                  <a:srgbClr val="1E293B">
                    <a:alpha val="100000"/>
                  </a:srgbClr>
                </a:solidFill>
                <a:latin typeface="Calibri"/>
              </a:rPr>
              <a:t><![CDATA[Severe infection or poor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remains the most commonly used method for treating chronic periprosthetic joint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Strategies]]></a:t>
            </a:r>
            <a:br/>
            <a:br/>
            <a:br/>
            <a:br/>
            <a:br/>
            <a:r>
              <a:rPr lang="en-US" strike="noStrike" sz="1400" spc="0" u="none" cap="none">
                <a:solidFill>
                  <a:srgbClr val="1E293B">
                    <a:alpha val="100000"/>
                  </a:srgbClr>
                </a:solidFill>
                <a:latin typeface="Calibri"/>
              </a:rPr>
              <a:t><![CDATA[Prevention of periprosthetic joint infection is a critical aspect of joint replacemen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perative antibiotic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sterile 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patient comorbid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r airflow operating thea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ization of operative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asures significantly reduce infection rate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species are the most common cause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protects bacteria from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sis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is the gold standard treatment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and CRP are useful screening investig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rvizi J Periprosthetic Joint Infection Clinical Orthopaedics]]></a:t>
            </a:r>
            <a:br/>
            <a:r>
              <a:rPr lang="en-US" strike="noStrike" sz="1200" spc="0" u="none" cap="none">
                <a:solidFill>
                  <a:srgbClr val="1E293B">
                    <a:alpha val="100000"/>
                  </a:srgbClr>
                </a:solidFill>
                <a:latin typeface="Calibri"/>
              </a:rPr>
              <a:t><![CDATA[Zimmerli W Prosthetic Joint Infections New England Journal of Medicine]]></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Periprosthetic Joint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Joint Inf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agnosis uses consensus criteria (MSIS/ICM) combining major and minor criteria. Classify by timing: early (24 mo) — guides biofilm maturity and strategy. Treatment options: DAIR (debridement, antibiotics, implant retention), one‑stage or two‑stage revision; chronic suppression in poor hosts. Principles: radical debridement, exchange modular parts, biofilm‑active antibiotics (e.g., rifampicin combinations for staph). Prevention bundle: laminar flow, antibiotic prophylaxis, skin prep, glycemic control, normother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eriprosthetic joint infection (PJI) is one of the most serious complications following joint replacement surgery. It occurs when microorganisms colonize the tissues surrounding a prosthetic joint implant, leading to inflammation, implant loosening, and joint dysfunction. PJI is most commonly associated with total hip arthroplasty and total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PJI after primary joint replacement is approximately one to two percent, but the consequences can be devastating for patients. Infection may lead to prolonged hospitalization, multiple surgeries, functional impairment, and significant healthcare co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eriprosthetic joint infection requires a multidisciplinary approach involving orthopaedic surgeons, infectious disease specialists, microbiologists, and rehabilitation teams. Early diagnosis and appropriate treatment strategies are essential for successfu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Periprosthetic joint infections occur when microorganisms adhere to the surface of an implant and form a biofilm. Biofilm formation allows bacteria to survive within a protective matrix that shields them from host immune responses and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s responsible for PJI are Gram positive bacteria, particularly Staphylococcus spec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linical A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Acute postoperativ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hronic low grad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Hematogenous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teria]]></a:t>
            </a:r>
            <a:br/>
            <a:r>
              <a:rPr lang="en-US" strike="noStrike" sz="1400" spc="0" u="none" cap="none">
                <a:solidFill>
                  <a:srgbClr val="1E293B">
                    <a:alpha val="100000"/>
                  </a:srgbClr>
                </a:solidFill>
                <a:latin typeface="Calibri"/>
              </a:rPr>
              <a:t><![CDATA[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on implant surfaces significantly complicates treatment because bacteria embedded in biofilms exhibit resistance to antibiotics and immune defense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a:t>
            </a:r>
            <a:br/>
            <a:br/>
            <a:br/>
            <a:br/>
            <a:br/>
            <a:r>
              <a:rPr lang="en-US" strike="noStrike" sz="1400" spc="0" u="none" cap="none">
                <a:solidFill>
                  <a:srgbClr val="1E293B">
                    <a:alpha val="100000"/>
                  </a:srgbClr>
                </a:solidFill>
                <a:latin typeface="Calibri"/>
              </a:rPr>
              <a:t><![CDATA[Periprosthetic joint infection can occur through several routes depending on the timing and mechanism of bacterial ent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contamination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adjacent soft tissu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ntamination is believed to be responsible for most early infection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ased on Timing]]></a:t>
            </a:r>
            <a:br/>
            <a:br/>
            <a:br/>
            <a:br/>
            <a:br/>
            <a:r>
              <a:rPr lang="en-US" strike="noStrike" sz="1400" spc="0" u="none" cap="none">
                <a:solidFill>
                  <a:srgbClr val="1E293B">
                    <a:alpha val="100000"/>
                  </a:srgbClr>
                </a:solidFill>
                <a:latin typeface="Calibri"/>
              </a:rPr>
              <a:t><![CDATA[Periprosthetic joint infections are commonly classified according to the time of onset follow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Time of Onset]]></a:t>
            </a:r>
            <a:br/>
            <a:r>
              <a:rPr lang="en-US" strike="noStrike" sz="1400" spc="0" u="none" cap="none">
                <a:solidFill>
                  <a:srgbClr val="1E293B">
                    <a:alpha val="100000"/>
                  </a:srgbClr>
                </a:solidFill>
                <a:latin typeface="Calibri"/>
              </a:rPr>
              <a:t><![CDATA[Typ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nfection]]></a:t>
            </a:r>
            <a:br/>
            <a:r>
              <a:rPr lang="en-US" strike="noStrike" sz="1400" spc="0" u="none" cap="none">
                <a:solidFill>
                  <a:srgbClr val="1E293B">
                    <a:alpha val="100000"/>
                  </a:srgbClr>
                </a:solidFill>
                <a:latin typeface="Calibri"/>
              </a:rPr>
              <a:t><![CDATA[Within 3 months]]></a:t>
            </a:r>
            <a:br/>
            <a:r>
              <a:rPr lang="en-US" strike="noStrike" sz="1400" spc="0" u="none" cap="none">
                <a:solidFill>
                  <a:srgbClr val="1E293B">
                    <a:alpha val="100000"/>
                  </a:srgbClr>
                </a:solidFill>
                <a:latin typeface="Calibri"/>
              </a:rPr>
              <a:t><![CDATA[Acute pain, wound drainage,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infection]]></a:t>
            </a:r>
            <a:br/>
            <a:r>
              <a:rPr lang="en-US" strike="noStrike" sz="1400" spc="0" u="none" cap="none">
                <a:solidFill>
                  <a:srgbClr val="1E293B">
                    <a:alpha val="100000"/>
                  </a:srgbClr>
                </a:solidFill>
                <a:latin typeface="Calibri"/>
              </a:rPr>
              <a:t><![CDATA[3 to 24 months]]></a:t>
            </a:r>
            <a:br/>
            <a:r>
              <a:rPr lang="en-US" strike="noStrike" sz="1400" spc="0" u="none" cap="none">
                <a:solidFill>
                  <a:srgbClr val="1E293B">
                    <a:alpha val="100000"/>
                  </a:srgbClr>
                </a:solidFill>
                <a:latin typeface="Calibri"/>
              </a:rPr>
              <a:t><![CDATA[Persistent joint pain and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infection]]></a:t>
            </a:r>
            <a:br/>
            <a:r>
              <a:rPr lang="en-US" strike="noStrike" sz="1400" spc="0" u="none" cap="none">
                <a:solidFill>
                  <a:srgbClr val="1E293B">
                    <a:alpha val="100000"/>
                  </a:srgbClr>
                </a:solidFill>
                <a:latin typeface="Calibri"/>
              </a:rPr>
              <a:t><![CDATA[More than 24 months]]></a:t>
            </a:r>
            <a:br/>
            <a:r>
              <a:rPr lang="en-US" strike="noStrike" sz="1400" spc="0" u="none" cap="none">
                <a:solidFill>
                  <a:srgbClr val="1E293B">
                    <a:alpha val="100000"/>
                  </a:srgbClr>
                </a:solidFill>
                <a:latin typeface="Calibri"/>
              </a:rPr>
              <a:t><![CDATA[Hematogenou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2026-05-17T14:52:18Z</dcterms:created>
  <dcterms:modified xsi:type="dcterms:W3CDTF">2026-05-17T14:52:18Z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