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6985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Distal Femur Fractu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full-length femur AP/lateral + knee AP/lateral; assess fracture pattern, implant positioning, signs of loosening (radiolucent lines, cement mantle disruption, osteo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recommended for comminuted or complex fractures; helps plan fixation strategy and assess distal bone st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loosening signs: periosteal reaction, subsidence, change in component position on serial films, cement-bone interface lucency >2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screen: CRP, ESR, WBC — infection changes management entirely; aspiration if clinical suspic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density assessment: DEXA if not recently performed — informs implant choice and postoperative 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 & Decision Framework]]></a:t>
            </a:r>
            <a:br/>
            <a:br/>
            <a:r>
              <a:rPr lang="en-US" strike="noStrike" sz="1400" spc="0" u="none" cap="none">
                <a:solidFill>
                  <a:srgbClr val="1E293B">
                    <a:alpha val="100000"/>
                  </a:srgbClr>
                </a:solidFill>
                <a:latin typeface="Calibri"/>
              </a:rPr>
              <a:t><![CDATA[Treatment decision depends on four key factors: fracture displacement, implant stability, distal bone stock, and patient phys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Preferre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isplaced, stable implant, adequate bone stock, medically fit]]></a:t>
            </a:r>
            <a:br/>
            <a:r>
              <a:rPr lang="en-US" strike="noStrike" sz="1400" spc="0" u="none" cap="none">
                <a:solidFill>
                  <a:srgbClr val="1E293B">
                    <a:alpha val="100000"/>
                  </a:srgbClr>
                </a:solidFill>
                <a:latin typeface="Calibri"/>
              </a:rPr>
              <a:t><![CDATA[Non-operative (bracing/cast) if truly undisplaced and patient reli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d, stable implant, good distal bone stock]]></a:t>
            </a:r>
            <a:br/>
            <a:r>
              <a:rPr lang="en-US" strike="noStrike" sz="1400" spc="0" u="none" cap="none">
                <a:solidFill>
                  <a:srgbClr val="1E293B">
                    <a:alpha val="100000"/>
                  </a:srgbClr>
                </a:solidFill>
                <a:latin typeface="Calibri"/>
              </a:rPr>
              <a:t><![CDATA[ORIF — locking plate (distal femoral locking plate) ± retrograde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d, stable implant, poor distal bone stock (Su III)]]></a:t>
            </a:r>
            <a:br/>
            <a:r>
              <a:rPr lang="en-US" strike="noStrike" sz="1400" spc="0" u="none" cap="none">
                <a:solidFill>
                  <a:srgbClr val="1E293B">
                    <a:alpha val="100000"/>
                  </a:srgbClr>
                </a:solidFill>
                <a:latin typeface="Calibri"/>
              </a:rPr>
              <a:t><![CDATA[Distal femoral replacement (DFR) / tumour pros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 implant, any fracture]]></a:t>
            </a:r>
            <a:br/>
            <a:r>
              <a:rPr lang="en-US" strike="noStrike" sz="1400" spc="0" u="none" cap="none">
                <a:solidFill>
                  <a:srgbClr val="1E293B">
                    <a:alpha val="100000"/>
                  </a:srgbClr>
                </a:solidFill>
                <a:latin typeface="Calibri"/>
              </a:rPr>
              <a:t><![CDATA[Revision TKA ± stem extension ± DF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ly unfit / non-ambulatory palliative]]></a:t>
            </a:r>
            <a:br/>
            <a:r>
              <a:rPr lang="en-US" strike="noStrike" sz="1400" spc="0" u="none" cap="none">
                <a:solidFill>
                  <a:srgbClr val="1E293B">
                    <a:alpha val="100000"/>
                  </a:srgbClr>
                </a:solidFill>
                <a:latin typeface="Calibri"/>
              </a:rPr>
              <a:t><![CDATA[Non-operative; pain management; splint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is rarely successful in displaced fractures — high rates of malunion, nonunion, and functional decli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intervention preferred in most displaced fractures in medically fit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disciplinary approach mandatory — orthogeriatrics, anaesthetics, physiotherapy, 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ORIF]]></a:t>
            </a:r>
            <a:br/>
            <a:br/>
            <a:r>
              <a:rPr lang="en-US" strike="noStrike" sz="1400" spc="0" u="none" cap="none">
                <a:solidFill>
                  <a:srgbClr val="1E293B">
                    <a:alpha val="100000"/>
                  </a:srgbClr>
                </a:solidFill>
                <a:latin typeface="Calibri"/>
              </a:rPr>
              <a:t><![CDATA[Open reduction and internal fixation (ORIF) is the treatment of choice when the implant is stable and adequate distal bone stock exis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rograde Intramedullary Nail (R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quires an open-box femoral component with intercondylar notch access — not possible with closed-box desig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load-sharing device; relative stability; minimally invasive; early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advantages: limited distal fixation in very short distal segments; cannot be used with stemmed or constrained implants occupying the femoral ca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try point: intercondylar notch, just anterior to PCL attachment — accurate entry prevents iatrogenic posterior cortex perfo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il tip should bypass proximal stress riser by at least 2–3 cortical diamet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ing Plate (Distal Femoral Locking Plate — DFL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rkhorse for most PDFFs — applicable regardless of component box de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angle locking screws bypass cement mantle and engage distal condy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ly invasive plate osteosynthesis (MIPO) technique preserves biology and periosteal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rew trajectories must be planned to avoid component flanges, cement, and locking pe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al plating (medial + lateral) may be required for comminuted osteoporotic fractures — improves construc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ble cerclage can supplement fixation around implant ste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 rate with locking plate: approximately 5–10% in published s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Nail + Pl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ing technique for highly comminuted or osteoporotic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s superior biomechanical construct — reduces implant failure and non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cally demanding — requires careful planning to avoid screw-nail confli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Revision & Distal Femoral Replacement]]></a:t>
            </a:r>
            <a:br/>
            <a:br/>
            <a:r>
              <a:rPr lang="en-US" strike="noStrike" sz="1400" spc="0" u="none" cap="none">
                <a:solidFill>
                  <a:srgbClr val="1E293B">
                    <a:alpha val="100000"/>
                  </a:srgbClr>
                </a:solidFill>
                <a:latin typeface="Calibri"/>
              </a:rPr>
              <a:t><![CDATA[When the TKA component is loose, or when distal bone stock is insufficient for fixation, arthroplasty-based solutions are prefer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TKA with stemmed components: bypasses the fracture zone; achieves fixation in metaphyseal/diaphyseal bone above the fracture; requires adequate proximal bone st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ewis G, Rorabeck CH. Periprosthetic fractures. In: Engh GA, Rorabeck CH (eds). Revision Total Knee Arthroplasty. Williams & Wilkins, 1997.]]></a:t>
            </a:r>
            <a:br/>
            <a:r>
              <a:rPr lang="en-US" strike="noStrike" sz="1200" spc="0" u="none" cap="none">
                <a:solidFill>
                  <a:srgbClr val="1E293B">
                    <a:alpha val="100000"/>
                  </a:srgbClr>
                </a:solidFill>
                <a:latin typeface="Calibri"/>
              </a:rPr>
              <a:t><![CDATA[Su ET, DeWal H, Di Cesare PE. Periprosthetic femoral fractures above total knee replacements. J Am Acad Orthop Surg. 2004;12(1):12–20.]]></a:t>
            </a:r>
            <a:br/>
            <a:r>
              <a:rPr lang="en-US" strike="noStrike" sz="1200" spc="0" u="none" cap="none">
                <a:solidFill>
                  <a:srgbClr val="1E293B">
                    <a:alpha val="100000"/>
                  </a:srgbClr>
                </a:solidFill>
                <a:latin typeface="Calibri"/>
              </a:rPr>
              <a:t><![CDATA[Duncan CP, Haddad FS. The Unified Classification System (UCS): improving our understanding of periprosthetic fractures. Bone Joint J. 2014;96-B(6):713–716.]]></a:t>
            </a:r>
            <a:br/>
            <a:r>
              <a:rPr lang="en-US" strike="noStrike" sz="1200" spc="0" u="none" cap="none">
                <a:solidFill>
                  <a:srgbClr val="1E293B">
                    <a:alpha val="100000"/>
                  </a:srgbClr>
                </a:solidFill>
                <a:latin typeface="Calibri"/>
              </a:rPr>
              <a:t><![CDATA[Streubel PN, Ricci WM, Wong A, Gardner MJ. Mortality after distal femur fractures in elderly patients. Clin Orthop Relat Res. 2011;469(4):1188–1196.]]></a:t>
            </a:r>
            <a:br/>
            <a:r>
              <a:rPr lang="en-US" strike="noStrike" sz="1200" spc="0" u="none" cap="none">
                <a:solidFill>
                  <a:srgbClr val="1E293B">
                    <a:alpha val="100000"/>
                  </a:srgbClr>
                </a:solidFill>
                <a:latin typeface="Calibri"/>
              </a:rPr>
              <a:t><![CDATA[Fakler JKM, Pönick C, Edel M, et al. Distal femoral replacement versus locking plate osteosynthesis in periprosthetic distal femur fractures — a systematic review. B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ewis–Rorabeck and Su classifications guide treatment; stability of the femoral component is the key decision point. Stable TKA → fixation (locking plate or retrograde nail if intercondylar box permits). Loose TKA → revision arthroplasty with long stem or distal femur replacement in poor bone stock. Biologic fixation with long, locked constructs reduces nonunion/varus collapse. Early ROM; weight‑bearing tailored to construct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Distal Femur Fractu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Periprosthetic distal femur fractures (PDFFs) are fractures occurring around or immediately proximal to a total knee arthroplasty (TKA) femoral component. They represent one of the most challenging complications in arthroplasty surgery, combining the difficulties of complex fracture fixation with the constraints imposed by existing impla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0.3–2.5% after primary TKA; up to 5.6% after revisio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ing incidence due to ageing population and increasing arthroplasty numb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dominantly affects elderly osteoporotic women (>70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occur within 5 years of arthroplasty, often after low-energy fa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morbidity and mortality — 1-year mortality reported up to 15–30% in elderly cohor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osteoporosis, rheumatoid arthritis, anterior femoral notching, corticosteroid use, revision implants, stemmed femoral components, stress risers at implant t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femoral notching during TKA reduces cortical bone stock — biomechanically significant stress riser, though clinical impact is deb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Systems]]></a:t>
            </a:r>
            <a:br/>
            <a:br/>
            <a:r>
              <a:rPr lang="en-US" strike="noStrike" sz="1400" spc="0" u="none" cap="none">
                <a:solidFill>
                  <a:srgbClr val="1E293B">
                    <a:alpha val="100000"/>
                  </a:srgbClr>
                </a:solidFill>
                <a:latin typeface="Calibri"/>
              </a:rPr>
              <a:t><![CDATA[Multiple classification systems exist. The Su classification and the Lewis & Rorabeck classification are most commonly used clinically and in examin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wis & Rorabeck Classification (1997)]]></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Implant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Undisplaced fracture (<5 mm displacement, <5° angulation)]]></a:t>
            </a:r>
            <a:br/>
            <a:r>
              <a:rPr lang="en-US" strike="noStrike" sz="1400" spc="0" u="none" cap="none">
                <a:solidFill>
                  <a:srgbClr val="1E293B">
                    <a:alpha val="100000"/>
                  </a:srgbClr>
                </a:solidFill>
                <a:latin typeface="Calibri"/>
              </a:rPr>
              <a:t><![CDATA[Intact and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Displaced fracture (>5 mm or >5° angulation)]]></a:t>
            </a:r>
            <a:br/>
            <a:r>
              <a:rPr lang="en-US" strike="noStrike" sz="1400" spc="0" u="none" cap="none">
                <a:solidFill>
                  <a:srgbClr val="1E293B">
                    <a:alpha val="100000"/>
                  </a:srgbClr>
                </a:solidFill>
                <a:latin typeface="Calibri"/>
              </a:rPr>
              <a:t><![CDATA[Intact and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ny fracture, displaced or undisplaced]]></a:t>
            </a:r>
            <a:br/>
            <a:r>
              <a:rPr lang="en-US" strike="noStrike" sz="1400" spc="0" u="none" cap="none">
                <a:solidFill>
                  <a:srgbClr val="1E293B">
                    <a:alpha val="100000"/>
                  </a:srgbClr>
                </a:solidFill>
                <a:latin typeface="Calibri"/>
              </a:rPr>
              <a:t><![CDATA[Loose or failing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 Classification (2004) — based on fracture relationship to femoral compon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Location]]></a:t>
            </a:r>
            <a:br/>
            <a:r>
              <a:rPr lang="en-US" strike="noStrike" sz="1400" spc="0" u="none" cap="none">
                <a:solidFill>
                  <a:srgbClr val="1E293B">
                    <a:alpha val="100000"/>
                  </a:srgbClr>
                </a:solidFill>
                <a:latin typeface="Calibri"/>
              </a:rPr>
              <a:t><![CDATA[Surgical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Proximal to femoral component]]></a:t>
            </a:r>
            <a:br/>
            <a:r>
              <a:rPr lang="en-US" strike="noStrike" sz="1400" spc="0" u="none" cap="none">
                <a:solidFill>
                  <a:srgbClr val="1E293B">
                    <a:alpha val="100000"/>
                  </a:srgbClr>
                </a:solidFill>
                <a:latin typeface="Calibri"/>
              </a:rPr>
              <a:t><![CDATA[Standard fixation; implant not inv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Originates at proximal edge of component, extends proximally]]></a:t>
            </a:r>
            <a:br/>
            <a:r>
              <a:rPr lang="en-US" strike="noStrike" sz="1400" spc="0" u="none" cap="none">
                <a:solidFill>
                  <a:srgbClr val="1E293B">
                    <a:alpha val="100000"/>
                  </a:srgbClr>
                </a:solidFill>
                <a:latin typeface="Calibri"/>
              </a:rPr>
              <a:t><![CDATA[Fixation around and above component; limited dist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Entirely distal to proximal edge of component (within femoral box)]]></a:t>
            </a:r>
            <a:br/>
            <a:r>
              <a:rPr lang="en-US" strike="noStrike" sz="1400" spc="0" u="none" cap="none">
                <a:solidFill>
                  <a:srgbClr val="1E293B">
                    <a:alpha val="100000"/>
                  </a:srgbClr>
                </a:solidFill>
                <a:latin typeface="Calibri"/>
              </a:rPr>
              <a:t><![CDATA[Very limited distal fixation; consider revision or distal femoral re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Unified Classification System (UCS) by Duncan & Haddad (2014) is also increasingly used — it classifies all periprosthetic fractures by bone, implant stability, and bone stock, guiding whether fixation or revision is more appropri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a:t>
            </a:r>
            <a:br/>
            <a:br/>
            <a:r>
              <a:rPr lang="en-US" strike="noStrike" sz="1400" spc="0" u="none" cap="none">
                <a:solidFill>
                  <a:srgbClr val="1E293B">
                    <a:alpha val="100000"/>
                  </a:srgbClr>
                </a:solidFill>
                <a:latin typeface="Calibri"/>
              </a:rPr>
              <a:t><![CDATA[Systematic preoperative evaluation is essential to determine fracture pattern, implant stability, and patient fitness fo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mechanism of injury, prior knee function, pain, pre-injury mobility, comorbidities, anticoagulation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exam: popliteal vessels and peroneal nerve at risk in 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review: obtain original operative notes and implant stickers — identify make, model, stem length, constraint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2026-05-17T21:33:05Z</dcterms:created>
  <dcterms:modified xsi:type="dcterms:W3CDTF">2026-05-17T21:33:05Z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