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lunate Dislo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The lunate is completely levered out of the lunate fossa by the progressive dorsal force; the lunate rotates 90° or more volarly (the dorsal cortex becomes anterior) and dislocates anteriorly into the carpal tunnel; the capitate drops into the lunate fossa vacated by the lunate; the lunate is now anterior to the carpal tunnel, compressing the median nerve]]></a:t>
            </a:r>
            <a:br/>
            <a:r>
              <a:rPr lang="en-US" strike="noStrike" sz="1400" spc="0" u="none" cap="none">
                <a:solidFill>
                  <a:srgbClr val="1E293B">
                    <a:alpha val="100000"/>
                  </a:srgbClr>
                </a:solidFill>
                <a:latin typeface="Calibri"/>
              </a:rPr>
              <a:t><![CDATA[True lunate dislocation (the most severe form — commonly confused with perilunate dislocation; the distinction is the position of the lunate: in perilunate dislocation the lunate is in situ; in lunate dislocation the lunate has been expelled anteriorly into the carpal tunnel)]]></a:t>
            </a:r>
            <a:br/>
            <a:r>
              <a:rPr lang="en-US" strike="noStrike" sz="1400" spc="0" u="none" cap="none">
                <a:solidFill>
                  <a:srgbClr val="1E293B">
                    <a:alpha val="100000"/>
                  </a:srgbClr>
                </a:solidFill>
                <a:latin typeface="Calibri"/>
              </a:rPr>
              <a:t><![CDATA[Lateral X-ray: the `spilled teacup sign` — the lunate is volarly displaced and rotated (its concave surface points anteriorly rather than dorsally — as if the teacup has been tipped and spilled); the capitate drops into the empty lunate fossa; AP view: the lunate appears triangular (`pie slice`) and overlaps the distal radius; the capitate occupies the lunate fossa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Diagnosis — Gilula`s Arcs & Key Signs]]></a:t>
            </a:r>
            <a:br/>
            <a:br/>
            <a:r>
              <a:rPr lang="en-US" strike="noStrike" sz="1400" spc="0" u="none" cap="none">
                <a:solidFill>
                  <a:srgbClr val="1E293B">
                    <a:alpha val="100000"/>
                  </a:srgbClr>
                </a:solidFill>
                <a:latin typeface="Calibri"/>
              </a:rPr>
              <a:t><![CDATA[Gilula`s three carpal arcs (AP view): on a standard PA wrist radiograph in neutral position, three smooth continuous arcs should be identifiable; Arc I — the proximal convex surfaces of the scaphoid, lunate, and triquetrum (a smooth curve); Arc II — the distal concave surfaces of the scaphoid, lunate, and triquetrum (parallel to Arc I); Arc III — the proximal convex surfaces of the capitate and hamate; in a normal wrist, all three arcs are smooth, continuous, and parallel; ANY disruption, step-off, or discontinuity in these arcs indicates carpal instability or dislocation; in a perilunate dislocation, Arcs I, II, and III are all disrupted and the carpal bones overlap each other on the AP view creating a `crowded` appear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logical signs summary: (1) AP view — loss of Gilula`s arcs; Terry Thomas sign (SL gap >3 mm); cortical ring sign (foreshortened scaphoid); triangular `pie-slice` lunate; overlapping carpal bones; (2) Lateral view — loss of the normal colinear radius-lunate-capitate alignment; DISI pattern (scapholunate angle >70°, capitolunate angle >30°); the capitate is dorsal to the lunate (perilunate) OR the lunate is volar to the capitate (lunate dislocation — `spilled teacup`); (3) AP + Lateral combined — the lateral view is the single most important view for diagnosis; most missed diagnoses are due to failure to examine the lateral view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lled teacup sign` (lunate dislocation): on the lateral wrist X-ray, the lunate normally appears as a `C` shape opening posteriorly (the concave surface faces the capitate); in a true lunate dislocation, the lunate has rotated 90° volarly — the `C` now opens anteriorly, like a teacup that has been tipped forward and spilled its contents; this sign is pathognomonic of Stage IV lunate dislocation; the capitate falls into the empty lunate fossa on the AP view; the AP view alone can appear misleadingly unremarkable — the lateral view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significant trauma (high-energy fall, road traffic accident, sports); immediate severe wrist pain and swelling; inability to use the hand; the patient may present with the hand already splinted after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he wrist is swollen, tender, and deformed (a dorsal prominence may be visible from the dorsally displaced carpus; in lunate dislocation, a volar prominence is palpable in the carpal tunnel region); range of motion is severely restricted; ALWAYS assess median nerve function — acute carpal tunnel syndrome is present in up to 25% of perilunate dislocations and up to 45% of lunate dislocations; assessment: two-point discrimination index finger and thumb (median nerve sensory); thenar muscle power (abductor pollicis brevis — APB — median nerve motor); symptoms: paraesthesia in the thumb, index, middle, and radial ring fingers; thenar atrophy (if presenta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the radial and ulnar pulses must be documented before and after any reduction attempt; vascular injury is uncommon but reported; the radial artery may be injured by the displaced scaphoid in trans-scaphoid variants; Doppler assessment if pulses are absent or dimin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lateral, and oblique views of the wrist are the mandatory initial investigation; the lateral view is the most diagnostically important — examine carefully for the radius-lunate-capitate alignment; the AP view demonstrates Gilula`s arc disruption; the diagnosis is frequently missed because: (1) the AP view may appear confusingly `crowded` rather than obviously abnormal; (2) the lateral view is not examined carefully; (3) the treating clinician is not familiar with the normal carpal relationships; a systematic approach to every wrist X-ray (check Gilula`s arcs on AP; check R-L-C alignment on lateral) prevents missed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confirmed or suspected perilunate injuries; provides: (1) definitive characterisation of the injury pattern (lesser vs greater arc; exact bones fractured); (2) the scaphoid fracture pattern and displacement in trans-scaphoid variants (guides fixation planning); (3) identification of associated fractures (capitate, triquetrum, hamate); (4) 3D reconstruction for complex surgical planning; CT should be obtained AFTER initial closed reduction (if performed) to reassess the post-reduction carp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ferences:]]></a:t>
            </a:r>
            <a:br/>
            <a:r>
              <a:rPr lang="en-US" strike="noStrike" sz="1200" spc="0" u="none" cap="none">
                <a:solidFill>
                  <a:srgbClr val="1E293B">
                    <a:alpha val="100000"/>
                  </a:srgbClr>
                </a:solidFill>
                <a:latin typeface="Calibri"/>
              </a:rPr>
              <a:t><![CDATA[Mayfield JK, Johnson RP, Kilcoyne RK. Carpal dislocations: pathomechanics and progressive perilunar instability. J Hand Surg Am. 1980;5(3):226–241.]]></a:t>
            </a:r>
            <a:br/>
            <a:r>
              <a:rPr lang="en-US" strike="noStrike" sz="1200" spc="0" u="none" cap="none">
                <a:solidFill>
                  <a:srgbClr val="1E293B">
                    <a:alpha val="100000"/>
                  </a:srgbClr>
                </a:solidFill>
                <a:latin typeface="Calibri"/>
              </a:rPr>
              <a:t><![CDATA[Gilula LA. Carpal injuries: analytic approach and case exercises. AJR Am J Roentgenol. 1979;133(3):503–517.]]></a:t>
            </a:r>
            <a:br/>
            <a:r>
              <a:rPr lang="en-US" strike="noStrike" sz="1200" spc="0" u="none" cap="none">
                <a:solidFill>
                  <a:srgbClr val="1E293B">
                    <a:alpha val="100000"/>
                  </a:srgbClr>
                </a:solidFill>
                <a:latin typeface="Calibri"/>
              </a:rPr>
              <a:t><![CDATA[Herzberg G, Comtet JJ, Linscheid RL, Amadio PC, Cooney WP, Stalder J. Perilunate dislocations and fracture-dislocations: a multicenter study. J Hand Surg Am. 1993;18(5):768–779.]]></a:t>
            </a:r>
            <a:br/>
            <a:r>
              <a:rPr lang="en-US" strike="noStrike" sz="1200" spc="0" u="none" cap="none">
                <a:solidFill>
                  <a:srgbClr val="1E293B">
                    <a:alpha val="100000"/>
                  </a:srgbClr>
                </a:solidFill>
                <a:latin typeface="Calibri"/>
              </a:rPr>
              <a:t><![CDATA[Stanbury SJ, Elfar JC. Perilunate dislocation and perilunate fracture-dislocation. J Am Acad Orthop Surg. 2011;19(9):554–562.]]></a:t>
            </a:r>
            <a:br/>
            <a:r>
              <a:rPr lang="en-US" strike="noStrike" sz="1200" spc="0" u="none" cap="none">
                <a:solidFill>
                  <a:srgbClr val="1E293B">
                    <a:alpha val="100000"/>
                  </a:srgbClr>
                </a:solidFill>
                <a:latin typeface="Calibri"/>
              </a:rPr>
              <a:t><![CDATA[Souer JS, Rutgers M, Andermahr J, Jupiter JB, Ring D. Perilunate fracture-dislocations of the wrist: comparison of temporary screw versus K-wire fixation. J Hand Surg Am. 2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lunate dislocations and fracture-dislocations are high-energy carpal injuries in which the lunate loses its normal articulation with the surrounding carpal bones — the capitate, scaphoid, triquetrum, and hamate are displaced dorsally while the lunate remains (at least initially) in the lunate fossa of the distal radius. They result from a fall onto an outstretched hand in hyperextension, ulnar deviation, and intercarpal supination, and are classified by the Mayfield progressive perilunar instability sequence (Stages I–IV) and by whether the injury follows the lesser arc (purely ligamentous) or the greater arc (through bone, most comm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lunate Dislo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Framework]]></a:t>
            </a:r>
            <a:br/>
            <a:br/>
            <a:r>
              <a:rPr lang="en-US" strike="noStrike" sz="1400" spc="0" u="none" cap="none">
                <a:solidFill>
                  <a:srgbClr val="1E293B">
                    <a:alpha val="100000"/>
                  </a:srgbClr>
                </a:solidFill>
                <a:latin typeface="Calibri"/>
              </a:rPr>
              <a:t><![CDATA[Perilunate dislocations (PLDs) and perilunate fracture-dislocations (PLFDs) represent the most severe acute carpal injuries, sitting at the extreme end of the spectrum of carpal instability. They involve a catastrophic disruption of the carpal ligamentous architecture, in which the entire distal carpal row — along with the scaphoid, triquetrum, and hamate — is displaced dorsally relative to the lunate, which remains seated in the lunate fossa of the distal radius. In the most advanced stage (lunate dislocation), the lunate itself is pushed volarly out of the lunate fossa into the carpal tunnel. They are rare injuries, accounting for approximately 7–10% of all carpal fractures and dislocations, and occur predominantly in young males from high-energy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arc vs greater arc injuries (Cooney): the trajectory of force through the carpus determines whether the disruption is purely ligamentous (`lesser arc`) or passes through bone (`greater arc`); the lesser arc is the zone immediately surrounding the lunate — ligaments only (scapholunate, lunotriquetral, capitolunate); a lesser arc injury = pure perilunate dislocation (no fractures); the greater arc is a wider zone that passes through the bones surrounding the lunate (scaphoid waist, capitate head, hamate body, triquetrum) — a greater arc injury = perilunate fracture-dislocation; the most common greater arc injury is the `trans-scaphoid perilunate fracture-dislocation` (the scaphoid waist fractures as the force passes through the radial side — the proximal pole remains with the lunate while the distal pole displaces with the rest of the carp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young adult males (peak age 20–40 years); high-energy mechanisms (road traffic accidents, falls from height, industrial crush injuries); associated with polytrauma; frequently missed at initial assessment (up to 25% delayed diagnosis); trans-scaphoid perilunate fracture-dislocation is the most common greater arc pattern (60% of all PLDs/PLF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 Mayfield Classification]]></a:t>
            </a:r>
            <a:br/>
            <a:br/>
            <a:r>
              <a:rPr lang="en-US" strike="noStrike" sz="1400" spc="0" u="none" cap="none">
                <a:solidFill>
                  <a:srgbClr val="1E293B">
                    <a:alpha val="100000"/>
                  </a:srgbClr>
                </a:solidFill>
                <a:latin typeface="Calibri"/>
              </a:rPr>
              <a:t><![CDATA[The Mayfield classification (1980) describes the progressive perilunar instability sequence as a predictable four-stage failure of the carpal ligaments in a specific circumferential direction, beginning radially (at the scapholunate interval) and propagating in an ulnar direction around the lunate. Each stage represents a discrete increment of ligamentous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field Stage]]></a:t>
            </a:r>
            <a:br/>
            <a:r>
              <a:rPr lang="en-US" strike="noStrike" sz="1400" spc="0" u="none" cap="none">
                <a:solidFill>
                  <a:srgbClr val="1E293B">
                    <a:alpha val="100000"/>
                  </a:srgbClr>
                </a:solidFill>
                <a:latin typeface="Calibri"/>
              </a:rPr>
              <a:t><![CDATA[Ligament Failure]]></a:t>
            </a:r>
            <a:br/>
            <a:r>
              <a:rPr lang="en-US" strike="noStrike" sz="1400" spc="0" u="none" cap="none">
                <a:solidFill>
                  <a:srgbClr val="1E293B">
                    <a:alpha val="100000"/>
                  </a:srgbClr>
                </a:solidFill>
                <a:latin typeface="Calibri"/>
              </a:rPr>
              <a:t><![CDATA[Clinical Entity]]></a:t>
            </a:r>
            <a:br/>
            <a:r>
              <a:rPr lang="en-US" strike="noStrike" sz="1400" spc="0" u="none" cap="none">
                <a:solidFill>
                  <a:srgbClr val="1E293B">
                    <a:alpha val="100000"/>
                  </a:srgbClr>
                </a:solidFill>
                <a:latin typeface="Calibri"/>
              </a:rPr>
              <a:t><![CDATA[Radiolog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Scapholunate ligament disruption (the scapholunate interosseous ligament — SLIL — ruptures; also the dorsal and volar radioscaphoid ligaments); the scaphoid rotates into flexion and the lunate extends — creating the dorsal intercalated segment instability (DISI) pattern; the scapholunate gap opens]]></a:t>
            </a:r>
            <a:br/>
            <a:r>
              <a:rPr lang="en-US" strike="noStrike" sz="1400" spc="0" u="none" cap="none">
                <a:solidFill>
                  <a:srgbClr val="1E293B">
                    <a:alpha val="100000"/>
                  </a:srgbClr>
                </a:solidFill>
                <a:latin typeface="Calibri"/>
              </a:rPr>
              <a:t><![CDATA[Scapholunate dissociation (SLD) — the mildest form of perilunar instability; isolated SLD without further carpal progression]]></a:t>
            </a:r>
            <a:br/>
            <a:r>
              <a:rPr lang="en-US" strike="noStrike" sz="1400" spc="0" u="none" cap="none">
                <a:solidFill>
                  <a:srgbClr val="1E293B">
                    <a:alpha val="100000"/>
                  </a:srgbClr>
                </a:solidFill>
                <a:latin typeface="Calibri"/>
              </a:rPr>
              <a:t><![CDATA[AP view: Terry Thomas sign (scapholunate gap >3 mm — `gap between front teeth`); cortical ring sign (the scaphoid appears foreshortened and round as it rotates into flexion); DISI on lateral view (lunate dorsiflexed — scapholunate angle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The disruptive force propagates through the space of Poirier (the `weak zone` in the volar capitolunate ligaments — this is the most vulnerable point in the volar carpal ligamentous architecture); the capitate dislocates dorsally relative to the lunate; the capitolunate joint dislocates while the scapholunate joint remains disrupted]]></a:t>
            </a:r>
            <a:br/>
            <a:r>
              <a:rPr lang="en-US" strike="noStrike" sz="1400" spc="0" u="none" cap="none">
                <a:solidFill>
                  <a:srgbClr val="1E293B">
                    <a:alpha val="100000"/>
                  </a:srgbClr>
                </a:solidFill>
                <a:latin typeface="Calibri"/>
              </a:rPr>
              <a:t><![CDATA[Perilunate dislocation — the capitate is dorsal to the lunate; the lunate remains in the lunate fossa]]></a:t>
            </a:r>
            <a:br/>
            <a:r>
              <a:rPr lang="en-US" strike="noStrike" sz="1400" spc="0" u="none" cap="none">
                <a:solidFill>
                  <a:srgbClr val="1E293B">
                    <a:alpha val="100000"/>
                  </a:srgbClr>
                </a:solidFill>
                <a:latin typeface="Calibri"/>
              </a:rPr>
              <a:t><![CDATA[Lateral X-ray: the capitate is dorsal to the lunate — the normal colinear alignment of the radius-lunate-capitate is lost; the lunate appears as a `pie slice` or `D-shape` on the lateral view (tilted volarly into extension); AP view: overlapping carpal bones, loss of Gilula`s ar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The disruption continues ulnarly — the lunotriquetral interosseous ligament (LTIL) ruptures; the triquetrum dislocates dorsally from the lunate; the entire distal carpal row (scaphoid + capitate + hamate + triquetrum) is now displaced dorsally relative to the lunate; the lunate remains in the lunate fossa]]></a:t>
            </a:r>
            <a:br/>
            <a:r>
              <a:rPr lang="en-US" strike="noStrike" sz="1400" spc="0" u="none" cap="none">
                <a:solidFill>
                  <a:srgbClr val="1E293B">
                    <a:alpha val="100000"/>
                  </a:srgbClr>
                </a:solidFill>
                <a:latin typeface="Calibri"/>
              </a:rPr>
              <a:t><![CDATA[Complete perilunate dislocation — the lunate is the only proximal carpal bone remaining in the lunate fossa; all others are displaced dorsally]]></a:t>
            </a:r>
            <a:br/>
            <a:r>
              <a:rPr lang="en-US" strike="noStrike" sz="1400" spc="0" u="none" cap="none">
                <a:solidFill>
                  <a:srgbClr val="1E293B">
                    <a:alpha val="100000"/>
                  </a:srgbClr>
                </a:solidFill>
                <a:latin typeface="Calibri"/>
              </a:rPr>
              <a:t><![CDATA[The classic perilunate dislocation radiograph; AP view: complete disruption of all three Gilula arcs; lateral view: the lunate is in the lunate fossa but the capitate, scaphoid, and triquetrum are all dorsal to it; the lunate still faces the radius but is beginning to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2026-05-17T13:42:45Z</dcterms:created>
  <dcterms:modified xsi:type="dcterms:W3CDTF">2026-05-17T13:42:45Z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