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7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CL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active test: knee at 90°; patient actively contracts quadriceps without lifting the heel; in PCL-deficient knee, the tibia (which has sagged posteriorly) is pulled anteriorly by the quadriceps, producing visible anterior tibial shift; positive = PCL-de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pivot shift: knee taken from 90° flexion to extension with external rotation and valgus; positive = lateral tibial plateau reduces from a posteriorly subluxed position; indicates posterolateral corner (PLC) injury ± PCL; must be distinguished from the standard pivot shif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associated injuries: always assess the posterolateral corner (PLC — fibular collateral ligament, popliteus, popliteofibular ligament), posteromedial corner (MCL, POL), ACL, and medial/lateral menisci; combined injuries are common with Grade III PCL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osterior Drawer]]></a:t>
            </a:r>
            <a:br/>
            <a:r>
              <a:rPr lang="en-US" strike="noStrike" sz="1400" spc="0" u="none" cap="none">
                <a:solidFill>
                  <a:srgbClr val="1E293B">
                    <a:alpha val="100000"/>
                  </a:srgbClr>
                </a:solidFill>
                <a:latin typeface="Calibri"/>
              </a:rPr>
              <a:t><![CDATA[Tibial Step-Off]]></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Management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5 mm]]></a:t>
            </a:r>
            <a:br/>
            <a:r>
              <a:rPr lang="en-US" strike="noStrike" sz="1400" spc="0" u="none" cap="none">
                <a:solidFill>
                  <a:srgbClr val="1E293B">
                    <a:alpha val="100000"/>
                  </a:srgbClr>
                </a:solidFill>
                <a:latin typeface="Calibri"/>
              </a:rPr>
              <a:t><![CDATA[Step-off preserved (>0 mm — tibia still anterior to femoral condyle)]]></a:t>
            </a:r>
            <a:br/>
            <a:r>
              <a:rPr lang="en-US" strike="noStrike" sz="1400" spc="0" u="none" cap="none">
                <a:solidFill>
                  <a:srgbClr val="1E293B">
                    <a:alpha val="100000"/>
                  </a:srgbClr>
                </a:solidFill>
                <a:latin typeface="Calibri"/>
              </a:rPr>
              <a:t><![CDATA[Partial tear]]></a:t>
            </a:r>
            <a:br/>
            <a:r>
              <a:rPr lang="en-US" strike="noStrike" sz="1400" spc="0" u="none" cap="none">
                <a:solidFill>
                  <a:srgbClr val="1E293B">
                    <a:alpha val="100000"/>
                  </a:srgbClr>
                </a:solidFill>
                <a:latin typeface="Calibri"/>
              </a:rPr>
              <a:t><![CDATA[Non-operative in most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5–10 mm]]></a:t>
            </a:r>
            <a:br/>
            <a:r>
              <a:rPr lang="en-US" strike="noStrike" sz="1400" spc="0" u="none" cap="none">
                <a:solidFill>
                  <a:srgbClr val="1E293B">
                    <a:alpha val="100000"/>
                  </a:srgbClr>
                </a:solidFill>
                <a:latin typeface="Calibri"/>
              </a:rPr>
              <a:t><![CDATA[Step-off flush (tibia flush with femoral condyle)]]></a:t>
            </a:r>
            <a:br/>
            <a:r>
              <a:rPr lang="en-US" strike="noStrike" sz="1400" spc="0" u="none" cap="none">
                <a:solidFill>
                  <a:srgbClr val="1E293B">
                    <a:alpha val="100000"/>
                  </a:srgbClr>
                </a:solidFill>
                <a:latin typeface="Calibri"/>
              </a:rPr>
              <a:t><![CDATA[Complete isolated PCL tear]]></a:t>
            </a:r>
            <a:br/>
            <a:r>
              <a:rPr lang="en-US" strike="noStrike" sz="1400" spc="0" u="none" cap="none">
                <a:solidFill>
                  <a:srgbClr val="1E293B">
                    <a:alpha val="100000"/>
                  </a:srgbClr>
                </a:solidFill>
                <a:latin typeface="Calibri"/>
              </a:rPr>
              <a:t><![CDATA[Non-operative (isolated); surgery deb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10 mm]]></a:t>
            </a:r>
            <a:br/>
            <a:r>
              <a:rPr lang="en-US" strike="noStrike" sz="1400" spc="0" u="none" cap="none">
                <a:solidFill>
                  <a:srgbClr val="1E293B">
                    <a:alpha val="100000"/>
                  </a:srgbClr>
                </a:solidFill>
                <a:latin typeface="Calibri"/>
              </a:rPr>
              <a:t><![CDATA[Tibia posterior to femoral condyle (reversed step-off)]]></a:t>
            </a:r>
            <a:br/>
            <a:r>
              <a:rPr lang="en-US" strike="noStrike" sz="1400" spc="0" u="none" cap="none">
                <a:solidFill>
                  <a:srgbClr val="1E293B">
                    <a:alpha val="100000"/>
                  </a:srgbClr>
                </a:solidFill>
                <a:latin typeface="Calibri"/>
              </a:rPr>
              <a:t><![CDATA[Combined PCL + PLC or PMC injury (multiligamentous)]]></a:t>
            </a:r>
            <a:br/>
            <a:r>
              <a:rPr lang="en-US" strike="noStrike" sz="1400" spc="0" u="none" cap="none">
                <a:solidFill>
                  <a:srgbClr val="1E293B">
                    <a:alpha val="100000"/>
                  </a:srgbClr>
                </a:solidFill>
                <a:latin typeface="Calibri"/>
              </a:rPr>
              <a:t><![CDATA[Surgical reconstruction of PCL + associated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tep-off: normally the medial tibial plateau is approximately 1 cm anterior to the medial femoral condyle when the knee is at 90° flexion; loss of this step-off indicates PCL tear; reversed step-off (tibia posterior to femur) = Grade III = combine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patellar views; assess for avulsion fractures at the PCL tibial insertion (PCL avulsion — treatable with screw fixation); assess for other fractures and bony injury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Telos device or manual): posterior stress at 90° flexion; side-to-side difference >8–12 mm = Grade II–III; quantifies the degree of posterior laxity objectively; useful for grading and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PCL assessment; shows PCL signal change, tear location, and degree of disruption; also identifies associated injuries (PLC, PMC, menisci, ACL, chondral); PCL avulsion at the tibial insertion is well visualised; both ligament bundles can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workup: if Grade III PCL tear is suspected with multiligamentous injury, formally assess for knee dislocation — CT angiography or vascular duplex of the popliteal vessels; popliteal artery injury occurs in approximately 20–30% of true knee dislocations (ABI <0.9 = perform CT angiography urge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The management of PCL injuries depends critically on the grade of injury and whether it is isolated or combined with other ligamentous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Grade I and II PCL tears: non-operative management is the standard of care — the majority of patients (approximately 80–90%) achieve acceptable functional outcomes with rehabilitation; the PCL has better intrinsic healing capacity than the ACL due to better blood supply; rehabilitation focuses on quadriceps strengthening (the quadriceps acts as a dynamic PCL equivalent, pulling the tibia anteriorly); functional PCL brace for high-demand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helbourne KD et al. Natural history of posterior cruciate ligament tears. Clin Sports Med. 1994.]]></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Fanelli GC. Posterior cruciate ligament injuries in trauma patients. Arthroscopy. 1993;9(3):291–294.]]></a:t>
            </a:r>
            <a:br/>
            <a:r>
              <a:rPr lang="en-US" strike="noStrike" sz="1200" spc="0" u="none" cap="none">
                <a:solidFill>
                  <a:srgbClr val="1E293B">
                    <a:alpha val="100000"/>
                  </a:srgbClr>
                </a:solidFill>
                <a:latin typeface="Calibri"/>
              </a:rPr>
              <a:t><![CDATA[Kohen RB, Sekiya JK. Single-bundle versus double-bundle posterior cruciate ligament reconstruction. Arthroscopy. 2009.]]></a:t>
            </a:r>
            <a:br/>
            <a:r>
              <a:rPr lang="en-US" strike="noStrike" sz="1200" spc="0" u="none" cap="none">
                <a:solidFill>
                  <a:srgbClr val="1E293B">
                    <a:alpha val="100000"/>
                  </a:srgbClr>
                </a:solidFill>
                <a:latin typeface="Calibri"/>
              </a:rPr>
              <a:t><![CDATA[Spiridonov SI et al. Prevalence of and risk factors for peroneal nerve palsy associated with knee dislocations. Am J Sports Med. 2011.]]></a:t>
            </a:r>
            <a:br/>
            <a:r>
              <a:rPr lang="en-US" strike="noStrike" sz="1200" spc="0" u="none" cap="none">
                <a:solidFill>
                  <a:srgbClr val="1E293B">
                    <a:alpha val="100000"/>
                  </a:srgbClr>
                </a:solidFill>
                <a:latin typeface="Calibri"/>
              </a:rPr>
              <a:t><![CDATA[Wentorf FA et al. The in situ forces on the posterolateral structures of the knee with the knee near full extension. Am J Sports Med. 2002.]]></a:t>
            </a:r>
            <a:br/>
            <a:r>
              <a:rPr lang="en-US" strike="noStrike" sz="1200" spc="0" u="none" cap="none">
                <a:solidFill>
                  <a:srgbClr val="1E293B">
                    <a:alpha val="100000"/>
                  </a:srgbClr>
                </a:solidFill>
                <a:latin typeface="Calibri"/>
              </a:rPr>
              <a:t><![CDATA[Harner CD et al. Evaluation and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CL prevents posterior tibial translation; stronger than ACL. Mechanism: dashboard injury (posterior force on tibia), hyperflexion. Clinical: posterior sag sign, posterior drawer test. Imaging: MRI confirms tear; X-ray for avulsion fracture. Management: Grade I–II partial tears—conservative; Grade III/chronic—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CL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cruciate ligament (PCL) is the largest and strongest ligament in the knee, serving as the primary restraint to posterior tibial translation. PCL injuries are less common than ACL injuries but are frequently underdiagnosed. The management of PCL injuries — particularly isolated PCL tears versus combined multiligamentous knee injuries — remains one of the most debated areas in knee surgery, and the vast majority of isolated PCL tears are managed non-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CL anatomy: two functional bundles — anterolateral (AL) bundle: the larger bundle, taut in flexion, primary restraint to posterior translation; posteromedial (PM) bundle: taut in extension; the PCL originates from the medial wall of the intercondylar notch and inserts on the posterior tibial sulcus, approximately 1 cm below the articular surface of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CL is approximately twice the tensile strength of the ACL; it restrains approximately 95% of posterior tibial translation at 90° of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CL tears account for approximately 3–20% of all knee ligament injuries; the wide range reflects varying detection rates; isolated PCL tears approximately 40%; combined with other ligamentous injuries approximately 6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mechanisms: dashboard injury (posterior force on a flexed knee in a motor vehicle collision — the classic mechanism); hyperflexion with the foot plantarflexed; direct blow to the proximal tibia; hyperextension (usually combined with other injuries); the dashboard mechanism produces isolated or combined PCL tear depending on the force magnitu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motor vehicle accident (dashboard injury); sport injury (fall onto flexed knee with plantarflexed foot); pain and swelling less acute than ACL tear; posterior knee pain; feeling of instability on stairs and downhill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rawer test: knee at 90° flexion; posterior force on the tibia; positive = posterior tibial translation relative to femur; most sensitive test for PCL tear (sensitivity 90%); graded: Grade I <5 mm (PCL partial), Grade II 5–10 mm (complete PCL), Grade III >10 mm (combined PCL + posterolateral corner or posteromedial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ag sign (Godfrey test): with the hip and knee both at 90° flexion, gravity causes the tibia to sag posteriorly in a PCL-deficient knee; the tibial tuberosity appears lower than the contralateral side; positive = PCL-deficient knee; must be compared with the contralateral le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2026-05-17T14:51:11Z</dcterms:created>
  <dcterms:modified xsi:type="dcterms:W3CDTF">2026-05-17T14:51:11Z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