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70374474"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GENERAL]]></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Patellar Tendinopathy — Jumper’s Knee]]></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r Tendinopathy — Jumper’s Kne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oyal London Hospital test (RLHT): the most specific clinical test for patellar tendinopathy; the patient lies supine; the examiner tilts the superior patella anteriorly (applying a dorsal force at the superior patellar pole), which relaxes the proximal patellar tendon; palpation of the inferior patellar pole with the tendon relaxed in this position reproduces less pain than palpation with the tendon under load (knee extended, patella in neutral); pain that is significantly worse with the patella in neutral than when relaxed = positive RLHT; this tests whether the pain source is within the tendon (pain with tendon under load) vs superficial (does not change with patellar til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r Tendinopathy — Jumper’s Kne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enderness: maximum tenderness at the inferior patellar pole; point tenderness on direct palpation; pain reproduced by resisted knee extension, single-leg decline squat, or drop-land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r Tendinopathy — Jumper’s Kne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ingle-leg decline squat: the most sensitive functional provocation test; performed on a 25° decline board which loads the patellar tendon maximally (increases the knee flexion moment); the patient performs a single-leg squat while standing on the decline board; pain reproduced at the inferior patellar pole is highly specific for patellar tendinopathy; used for both diagnosis and as a rehabilitation exercis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r Tendinopathy — Jumper’s Kne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vestigations]]></a:t>
            </a:r>
            <a:br/>
            <a:br/>
            <a:r>
              <a:rPr lang="en-US" strike="noStrike" sz="1400" spc="0" u="none" cap="none">
                <a:solidFill>
                  <a:srgbClr val="1E293B">
                    <a:alpha val="100000"/>
                  </a:srgbClr>
                </a:solidFill>
                <a:latin typeface="Calibri"/>
              </a:rPr>
              <a:t><![CDATA[Ultrasound: the first-line imaging investigation; demonstrates hypoechoic tendon thickening at the proximal patellar tendon (the degenerate zone); neovascularisation on power Doppler correlates with severity and identifies the site of pathology; allows dynamic assessment and guided injection; operator-dependent; sensitivity approximately 80%, specificity 90% for significant tendinopathy; a normal USS does not exclude tendinopathy in early diseas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r Tendinopathy — Jumper’s Kne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RI: the gold standard for characterising tendon pathology; shows high T2 signal within the tendon at the inferior pole (oedema and degeneration); extent of tendon involvement; associated inferior pole bony changes; distinguishes partial from complete tears; valuable for surgical planning and in athletes where USS is equivoca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r Tendinopathy — Jumper’s Kne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lain radiographs: often normal; may show an inferior pole ossicle (dystrophic calcification within the degenerate tendon); assess for Osgood-Schlatter changes at the tibial tubercle and Sinding-Larsen changes at the inferior pole in younger pati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r Tendinopathy — Jumper’s Kne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on-Operative Management]]></a:t>
            </a:r>
            <a:br/>
            <a:br/>
            <a:r>
              <a:rPr lang="en-US" strike="noStrike" sz="1400" spc="0" u="none" cap="none">
                <a:solidFill>
                  <a:srgbClr val="1E293B">
                    <a:alpha val="100000"/>
                  </a:srgbClr>
                </a:solidFill>
                <a:latin typeface="Calibri"/>
              </a:rPr>
              <a:t><![CDATA[Eccentric loading (decline squat programme): the Alfredson protocol (originally described for Achilles tendinopathy and adapted for the patellar tendon) involves slow-speed heavy-load eccentric exercises on a 25° decline board; the decline position maximises patellar tendon load; the protocol is performed twice daily; it is the best-evidenced non-operative treatment for patellar tendinopathy; response rate approximately 60–70% in good responders; the mechanism is promotion of collagen remodelling and pain desensitisation through mechanical load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r Tendinopathy — Jumper’s Kne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eavy slow resistance (HSR) training: an alternative to purely eccentric loading; involves slow-speed (3-second concentric, 4-second eccentric) high-load knee extensions and leg press; evidence from RCTs (Rio et al.) shows HSR is equivalent to eccentric-only protocols and may have higher patient compliance; combines eccentric and concentric phases for more complete tendon load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r Tendinopathy — Jumper’s Kne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sometric exercises for in-season athletes: isometric quadriceps contractions (sustained holds of 45–60 seconds at 70% maximum voluntary contraction) have been shown to provide immediate cortical pain inhibition and are particularly useful for in-season management when athletes cannot tolerate the training load required for an eccentric programme; isometric loading reduces pain immediately and facilitates continued competi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Blazina ME et al. Jumper`s knee. Orthop Clin North Am. 1973;4(3):665–678.]]></a:t>
            </a:r>
            <a:br/>
            <a:r>
              <a:rPr lang="en-US" strike="noStrike" sz="1200" spc="0" u="none" cap="none">
                <a:solidFill>
                  <a:srgbClr val="1E293B">
                    <a:alpha val="100000"/>
                  </a:srgbClr>
                </a:solidFill>
                <a:latin typeface="Calibri"/>
              </a:rPr>
              <a:t><![CDATA[Alfredson H, Lorentzon R. Chronic tendon pain: no signs of chemical inflammation but high concentrations of the neurotransmitter glutamate. Implications for treatment? Curr Drug Targets. 2002.]]></a:t>
            </a:r>
            <a:br/>
            <a:r>
              <a:rPr lang="en-US" strike="noStrike" sz="1200" spc="0" u="none" cap="none">
                <a:solidFill>
                  <a:srgbClr val="1E293B">
                    <a:alpha val="100000"/>
                  </a:srgbClr>
                </a:solidFill>
                <a:latin typeface="Calibri"/>
              </a:rPr>
              <a:t><![CDATA[Purdam CR et al. A pilot study of the eccentric decline squat in the management of painful chronic patellar tendinopathy. Br J Sports Med. 2004;38(4):395–397.]]></a:t>
            </a:r>
            <a:br/>
            <a:r>
              <a:rPr lang="en-US" strike="noStrike" sz="1200" spc="0" u="none" cap="none">
                <a:solidFill>
                  <a:srgbClr val="1E293B">
                    <a:alpha val="100000"/>
                  </a:srgbClr>
                </a:solidFill>
                <a:latin typeface="Calibri"/>
              </a:rPr>
              <a:t><![CDATA[Rio E et al. Isometric exercise induces analgesia and reduces inhibition in patellar tendinopathy. Br J Sports Med. 2015;49(19):1277–1283.]]></a:t>
            </a:r>
            <a:br/>
            <a:r>
              <a:rPr lang="en-US" strike="noStrike" sz="1200" spc="0" u="none" cap="none">
                <a:solidFill>
                  <a:srgbClr val="1E293B">
                    <a:alpha val="100000"/>
                  </a:srgbClr>
                </a:solidFill>
                <a:latin typeface="Calibri"/>
              </a:rPr>
              <a:t><![CDATA[Gosens T et al. Ongoing positive effect of platelet-rich plasma versus corticosteroid injection in lateral epicondylitis. Am J Sports Med. 2011.]]></a:t>
            </a:r>
            <a:br/>
            <a:r>
              <a:rPr lang="en-US" strike="noStrike" sz="1200" spc="0" u="none" cap="none">
                <a:solidFill>
                  <a:srgbClr val="1E293B">
                    <a:alpha val="100000"/>
                  </a:srgbClr>
                </a:solidFill>
                <a:latin typeface="Calibri"/>
              </a:rPr>
              <a:t><![CDATA[Dragoo JL et al. Platelet-rich pla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Overuse injury of patellar tendon, common in jumping athletes (basketball, volleyball). Pain localized to inferior pole of patella; worse with jumping, squatting, stairs. Histology: degenerative tendinosis, not acute inflammation. Clinical: localized tenderness, decline squat test positive. Management: eccentric strengthening, activity modification, NSAIDs, PRP; surgery for refractory cas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Patellar Tendinopathy — Jumper’s Knee]]></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r Tendinopathy — Jumper’s Kne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Pathophysiology]]></a:t>
            </a:r>
            <a:br/>
            <a:br/>
            <a:r>
              <a:rPr lang="en-US" strike="noStrike" sz="1400" spc="0" u="none" cap="none">
                <a:solidFill>
                  <a:srgbClr val="1E293B">
                    <a:alpha val="100000"/>
                  </a:srgbClr>
                </a:solidFill>
                <a:latin typeface="Calibri"/>
              </a:rPr>
              <a:t><![CDATA[Patellar tendinopathy — commonly termed jumper`s knee — is a chronic overuse condition of the patellar tendon at its proximal attachment at the inferior pole of the patella, characterised by activity-related anterior knee pain and tendon degeneration. It is distinct from an inflammatory tendinitis; the underlying pathology is angiofibroblastic dysplasia (also termed tendinosis) — degenerative disorganised collagen, fibroblast proliferation, and neovascularisation without significant acute inflammatory infiltrate. This distinction is clinically important because anti-inflammatory treatments (NSAIDs, corticosteroids) do not address the underlying pathology and may have deleterious effects on the tend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r Tendinopathy — Jumper’s Kne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pidemiology: affects up to 45% of elite volleyball and basketball players; prevalence of approximately 20% in elite jumping athletes; less commonly affects recreational athletes; male predominance; bilateral in approximately 30% of elite athletes; peak presentation in the 3rd and 4th decade; the dominant leg is more commonly affect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r Tendinopathy — Jumper’s Kne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ite of pathology: the proximal patellar tendon at the inferior patellar pole is the most common location (65% of cases); the distal tendon at the tibial tubercle insertion is less common (25%); mid-substance pathology is rare; the critical zone at the posterior surface of the proximal tendon (adjacent to the inferior pole) is the most vulnerable area — the deep posterior fibres of the proximal tendon are under the greatest compressive and tensile stress during knee load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r Tendinopathy — Jumper’s Kne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hology (Nirschl): identical to lateral epicondylalgia and Achilles tendinopathy — angiofibroblastic hyperplasia; disorganised type III collagen; neovascularity; substance P and glutamate nociceptors accompany the neovessels (explaining pain localisation to the neovascularity on USS Doppler); the Nirschl pain phase classification describes the temporal pattern of symptoms from pain only after activity (Phase 1) to pain during activity (Phases 2–3) to inability to complete activity (Phase 4) to complete tendon rupture (Phase 5)]]></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r Tendinopathy — Jumper’s Kne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assification — Blazina & Victorian Institute of Sport]]></a:t>
            </a:r>
            <a:br/>
            <a:br/>
            <a:br/>
            <a:br/>
            <a:br/>
            <a:r>
              <a:rPr lang="en-US" strike="noStrike" sz="1400" spc="0" u="none" cap="none">
                <a:solidFill>
                  <a:srgbClr val="1E293B">
                    <a:alpha val="100000"/>
                  </a:srgbClr>
                </a:solidFill>
                <a:latin typeface="Calibri"/>
              </a:rPr>
              <a:t><![CDATA[Blazina Phase]]></a:t>
            </a:r>
            <a:br/>
            <a:r>
              <a:rPr lang="en-US" strike="noStrike" sz="1400" spc="0" u="none" cap="none">
                <a:solidFill>
                  <a:srgbClr val="1E293B">
                    <a:alpha val="100000"/>
                  </a:srgbClr>
                </a:solidFill>
                <a:latin typeface="Calibri"/>
              </a:rPr>
              <a:t><![CDATA[Symptoms]]></a:t>
            </a:r>
            <a:br/>
            <a:r>
              <a:rPr lang="en-US" strike="noStrike" sz="1400" spc="0" u="none" cap="none">
                <a:solidFill>
                  <a:srgbClr val="1E293B">
                    <a:alpha val="100000"/>
                  </a:srgbClr>
                </a:solidFill>
                <a:latin typeface="Calibri"/>
              </a:rPr>
              <a:t><![CDATA[Management Implic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hase 1]]></a:t>
            </a:r>
            <a:br/>
            <a:r>
              <a:rPr lang="en-US" strike="noStrike" sz="1400" spc="0" u="none" cap="none">
                <a:solidFill>
                  <a:srgbClr val="1E293B">
                    <a:alpha val="100000"/>
                  </a:srgbClr>
                </a:solidFill>
                <a:latin typeface="Calibri"/>
              </a:rPr>
              <a:t><![CDATA[Pain only after activity; performance unaffected]]></a:t>
            </a:r>
            <a:br/>
            <a:r>
              <a:rPr lang="en-US" strike="noStrike" sz="1400" spc="0" u="none" cap="none">
                <a:solidFill>
                  <a:srgbClr val="1E293B">
                    <a:alpha val="100000"/>
                  </a:srgbClr>
                </a:solidFill>
                <a:latin typeface="Calibri"/>
              </a:rPr>
              <a:t><![CDATA[Load management; continue sport; rehabilitation programm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hase 2]]></a:t>
            </a:r>
            <a:br/>
            <a:r>
              <a:rPr lang="en-US" strike="noStrike" sz="1400" spc="0" u="none" cap="none">
                <a:solidFill>
                  <a:srgbClr val="1E293B">
                    <a:alpha val="100000"/>
                  </a:srgbClr>
                </a:solidFill>
                <a:latin typeface="Calibri"/>
              </a:rPr>
              <a:t><![CDATA[Pain during and after activity; performance still satisfactory]]></a:t>
            </a:r>
            <a:br/>
            <a:r>
              <a:rPr lang="en-US" strike="noStrike" sz="1400" spc="0" u="none" cap="none">
                <a:solidFill>
                  <a:srgbClr val="1E293B">
                    <a:alpha val="100000"/>
                  </a:srgbClr>
                </a:solidFill>
                <a:latin typeface="Calibri"/>
              </a:rPr>
              <a:t><![CDATA[Active load management; eccentric loading programme; continue sport with modific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r Tendinopathy — Jumper’s Kne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hase 3]]></a:t>
            </a:r>
            <a:br/>
            <a:r>
              <a:rPr lang="en-US" strike="noStrike" sz="1400" spc="0" u="none" cap="none">
                <a:solidFill>
                  <a:srgbClr val="1E293B">
                    <a:alpha val="100000"/>
                  </a:srgbClr>
                </a:solidFill>
                <a:latin typeface="Calibri"/>
              </a:rPr>
              <a:t><![CDATA[Pain during activity; performance significantly impaired; increasing rest periods required]]></a:t>
            </a:r>
            <a:br/>
            <a:r>
              <a:rPr lang="en-US" strike="noStrike" sz="1400" spc="0" u="none" cap="none">
                <a:solidFill>
                  <a:srgbClr val="1E293B">
                    <a:alpha val="100000"/>
                  </a:srgbClr>
                </a:solidFill>
                <a:latin typeface="Calibri"/>
              </a:rPr>
              <a:t><![CDATA[Relative rest; intensive rehabilitation; consider adjunct treatments (PRP, ESW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hase 4]]></a:t>
            </a:r>
            <a:br/>
            <a:r>
              <a:rPr lang="en-US" strike="noStrike" sz="1400" spc="0" u="none" cap="none">
                <a:solidFill>
                  <a:srgbClr val="1E293B">
                    <a:alpha val="100000"/>
                  </a:srgbClr>
                </a:solidFill>
                <a:latin typeface="Calibri"/>
              </a:rPr>
              <a:t><![CDATA[Complete rupture of the patellar tendon]]></a:t>
            </a:r>
            <a:br/>
            <a:r>
              <a:rPr lang="en-US" strike="noStrike" sz="1400" spc="0" u="none" cap="none">
                <a:solidFill>
                  <a:srgbClr val="1E293B">
                    <a:alpha val="100000"/>
                  </a:srgbClr>
                </a:solidFill>
                <a:latin typeface="Calibri"/>
              </a:rPr>
              <a:t><![CDATA[Surgical repair urgentl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r Tendinopathy — Jumper’s Kne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Assessment]]></a:t>
            </a:r>
            <a:br/>
            <a:br/>
            <a:r>
              <a:rPr lang="en-US" strike="noStrike" sz="1400" spc="0" u="none" cap="none">
                <a:solidFill>
                  <a:srgbClr val="1E293B">
                    <a:alpha val="100000"/>
                  </a:srgbClr>
                </a:solidFill>
                <a:latin typeface="Calibri"/>
              </a:rPr>
              <a:t><![CDATA[History: insidious onset; inferior patellar pain with loading activities (jumping, landing, squatting, running); pain typically at the start of activity that warms up, then returns after activity (Phases 1–2); morning stiffness; prolonged sitting pain (similar to PFPS — distinguish by the point of maximum tendernes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38">
  <a:themeElements>
    <a:clrScheme name="Theme38">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38">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38">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2026-06-13T13:43:21Z</dcterms:created>
  <dcterms:modified xsi:type="dcterms:W3CDTF">2026-06-13T13:43:21Z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