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620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ar Dislocation — MPFL]]></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ilt: assessed on axial (sunrise) view — increased lateral tilt suggests tight lateral retinaculum; TTTG >20 mm]]>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tic Workup]]></a:t>
            </a:r>
            <a:br/>
            <a:br/>
            <a:r>
              <a:rPr lang="en-US" strike="noStrike" sz="1400" spc="0" u="none" cap="none">
                <a:solidFill>
                  <a:srgbClr val="1E293B">
                    <a:alpha val="100000"/>
                  </a:srgbClr>
                </a:solidFill>
                <a:latin typeface="Calibri"/>
              </a:rPr>
              <a:t><![CDATA[Clinical examination: medial retinacular tenderness (MPFL injury); apprehension test (positive laterally); J-sign (lateral patellar jump at terminal extension in dysplasia); patellar glide (normal = 2 quadrants laterally; >3 quadrants = laxity); crepitus; effusion]]>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lateral, and axial (Merchant/sunrise) views; assess trochlear morphology (sulcus angle >145° = dysplasia), patella height (Caton-Deschamps, Insall-Salvati), patella tilt and shift on axial view]]>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ossing sign on lateral X-ray (trochlea line crosses subchondral line) = trochlear dysplasia — Dejour classification requires lateral X-ray and CT/MR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mandatory after first acute dislocation — confirms MPFL tear (medial patellar attachment most common site), identifies osteochondral injury (bone bruise pattern: lateral trochlea + medial patella = kissing contusions = pathognomonic), and assesses articular cartil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axial scan: gold standard for TT-TG measurement; also assesses trochlear morphology and patellar tilt; must be obtained with both knees on same scan for accurate measur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First-time dislocators in most adults: 3–6 weeks of immobilisation in extension followed by physiotherapy — VMO strengthening, hip abductor and external rotator strengthening, patellar taping/brac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to consider acute surgical intervention: osteochondral fracture with a large loose body requiring fixation, first dislocation in a very young athlete with severe instability, documented complete MPFL avulsion with significant proximal retra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solated first-time dislocation without osteochondral injury: non-operative treatment appropriate with good rehabilitation; surgery for first-time dislocators not consistently superior to physiotherapy in RCT evid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t instability (>2 dislocations) or functional instability despite conservative management: surgical reconstruction indicated]]>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bracing: McConnell taping and patellar tracking braces — adjunct to physiotherapy; reduce pain and improve VMO activation; not curat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 — MPFL Reconstruction]]></a:t>
            </a:r>
            <a:br/>
            <a:br/>
            <a:r>
              <a:rPr lang="en-US" strike="noStrike" sz="1400" spc="0" u="none" cap="none">
                <a:solidFill>
                  <a:srgbClr val="1E293B">
                    <a:alpha val="100000"/>
                  </a:srgbClr>
                </a:solidFill>
                <a:latin typeface="Calibri"/>
              </a:rPr>
              <a:t><![CDATA[MPFL reconstruction is the cornerstone of surgical management for recurrent lateral patellar instability. It addresses the primary soft tissue restraint deficie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 options: gracilis autograft (most common); semitendinosus; quadriceps tendon; synthetic — gracilis gives good length and diameter; minimal donor site morbid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fixation: two parallel tunnels or two suture anchors in medial patella — graft passes through tunnels or attached via anchors; do not tunnel through patella beyond 50% of its depth to avoid fracture; divergent tunnels improve bone bridge streng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attachment — Schöttle point: intersection of the posterior cortex line of the femur, the posterior line of Blumensaat, and 1 mm anterior to the posterior femoral cortex on lateral fluoroscopy — precise placement is critical; malposition is the most common cause of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ejour H, Walch G, Nove-Josserand L, Guier C. Factors of patellar instability: an anatomic radiographic study. Knee Surg Sports Traumatol Arthrosc. 1994;2(1):19–26.]]></a:t>
            </a:r>
            <a:br/>
            <a:r>
              <a:rPr lang="en-US" strike="noStrike" sz="1200" spc="0" u="none" cap="none">
                <a:solidFill>
                  <a:srgbClr val="1E293B">
                    <a:alpha val="100000"/>
                  </a:srgbClr>
                </a:solidFill>
                <a:latin typeface="Calibri"/>
              </a:rPr>
              <a:t><![CDATA[Schöttle PB et al. Radiographic landmarks for femoral tunnel placement in medial patellofemoral ligament reconstruction. Am J Sports Med. 2007;35(5):801–804.]]></a:t>
            </a:r>
            <a:br/>
            <a:r>
              <a:rPr lang="en-US" strike="noStrike" sz="1200" spc="0" u="none" cap="none">
                <a:solidFill>
                  <a:srgbClr val="1E293B">
                    <a:alpha val="100000"/>
                  </a:srgbClr>
                </a:solidFill>
                <a:latin typeface="Calibri"/>
              </a:rPr>
              <a:t><![CDATA[Fulkerson JP. Anteromedialization of the tibial tuberosity for patellofemoral malalignment. Clin Orthop Relat Res. 1983;177:176–181.]]></a:t>
            </a:r>
            <a:br/>
            <a:r>
              <a:rPr lang="en-US" strike="noStrike" sz="1200" spc="0" u="none" cap="none">
                <a:solidFill>
                  <a:srgbClr val="1E293B">
                    <a:alpha val="100000"/>
                  </a:srgbClr>
                </a:solidFill>
                <a:latin typeface="Calibri"/>
              </a:rPr>
              <a:t><![CDATA[Elmslie RC. Recurrent dislocation of the patella. J Orthop Surg. 1920.]]></a:t>
            </a:r>
            <a:br/>
            <a:r>
              <a:rPr lang="en-US" strike="noStrike" sz="1200" spc="0" u="none" cap="none">
                <a:solidFill>
                  <a:srgbClr val="1E293B">
                    <a:alpha val="100000"/>
                  </a:srgbClr>
                </a:solidFill>
                <a:latin typeface="Calibri"/>
              </a:rPr>
              <a:t><![CDATA[Balcarek P et al. Geometry of the femoral insertion of the medial patellofemoral ligament and its implication for tunnel placement. Knee Surg Sports Traumatol Arthrosc. 2014.]]></a:t>
            </a:r>
            <a:br/>
            <a:r>
              <a:rPr lang="en-US" strike="noStrike" sz="1200" spc="0" u="none" cap="none">
                <a:solidFill>
                  <a:srgbClr val="1E293B">
                    <a:alpha val="100000"/>
                  </a:srgbClr>
                </a:solidFill>
                <a:latin typeface="Calibri"/>
              </a:rPr>
              <a:t><![CDATA[Askenberger M et al. Operative versus nono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irst‑time dislocation: non-op unless loose bodies/osteochondral fracture or gross instability. Recurrent instability → MPFL reconstruction; address bony factors (TT‑TG distance, trochlear dysplasia, patella alta). Imaging: MRI for MPFL injury/OC defects; CT to measure TT‑TG (>20 mm abnormal). Surgical pearls: Anatomic femoral tunnel at Schöttle point; avoid over‑tightening to prevent medial overload. Rehab: brace, early ROM, VMO strengthening; return to sport after strength and stability restored.]]>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ar Dislocation — MPFL]]></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Patellar dislocation is the most common acute traumatic ligamentous injury of the knee in the paediatric and young adult population. The vast majority are lateral dislocations. Recurrence is the primary clinical challenge, and failure to address the underlying anatomical risk factors leads to a cycle of repeated instability, chondral damage, and premature patellofemoral osteo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5–77 per 100,000 population; peak incidence in adolescents aged 10–17 y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ce after first dislocation: approximately 15–44% overall; up to 60–70% in adolescents under 16 y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fter second dislocation: recurrence risk rises to approximately 50% without surgical interven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knee in slight flexion and valgus with femur internally rotating on a planted foot — indirect; or direct blow to medial patel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atella almost always dislocates laterally and spontaneously reduces — many patients present without the patella still disloca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chondral injury: occurs in 20–40% of acute dislocations — from impact of medial patella facet against lateral femoral condyle as patella relocates; must be assessed on MR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 Patellofemoral Stabilisers]]></a:t>
            </a:r>
            <a:br/>
            <a:br/>
            <a:r>
              <a:rPr lang="en-US" strike="noStrike" sz="1400" spc="0" u="none" cap="none">
                <a:solidFill>
                  <a:srgbClr val="1E293B">
                    <a:alpha val="100000"/>
                  </a:srgbClr>
                </a:solidFill>
                <a:latin typeface="Calibri"/>
              </a:rPr>
              <a:t><![CDATA[Patellar stability is provided by bony constraint and soft tissue restraints. Understanding each component is essential for appropriate surgical plan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PFL (Medial Patellofemoral Ligament): primary soft tissue restraint to lateral patellar translation — provides approximately 50–60% of total medial restraining force; torn in virtually all acute lateral dislo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PFL runs from the medial border of the patella to the medial femoral condyle (saddle point between medial epicondyle and adductor tubercle — Schöttle p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medial soft tissue restraints: medial patellotibial ligament, medial patellomeniscal ligament, VMO (dynamic medial stabilis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y constraint: trochlear depth and morphology — a shallow or dysplastic trochlea fails to engage the patella, allowing lateral trans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T-TG distance (tibial tubercle to trochlear groove): measured on axial CT or MRI — represents lateral offset of patellar tendon from trochlear groove; normal <15 mm; 15–20 mm = borderline; >20 mm = significantly increased Q-angle equivalent; indicates need for tibial tubercle osteotomy (medialisaton/anteromedialsation)]]>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Dislocation — MPF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ochlear dysplasia (Dejour classification): Type A = shallow sulcus; Type B = flat trochlea; Type C = asymmetric facets; Type D = cliff pattern with medial facet hypoplasia — severe dysplasia (B–D) requires trochleoplasty or sulcus-deepening in selecte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 alta (Caton-Deschamps ratio >1.2): patella positioned too high — engages trochlea late in flexion; increases instability risk; Caton-Deschamps ratio: patella tendon length / patella length on lateral radiograph]]>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0">
  <a:themeElements>
    <a:clrScheme name="Theme8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2026-05-17T14:58:49Z</dcterms:created>
  <dcterms:modified xsi:type="dcterms:W3CDTF">2026-05-17T14:58:49Z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