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06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 Fractures — Tension Band Wir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Tension Band Wiring]]></a:t>
            </a:r>
            <a:br/>
            <a:br/>
            <a:br/>
            <a:r>
              <a:rPr lang="en-US" strike="noStrike" sz="1400" spc="0" u="none" cap="none">
                <a:solidFill>
                  <a:srgbClr val="1E293B">
                    <a:alpha val="100000"/>
                  </a:srgbClr>
                </a:solidFill>
                <a:latin typeface="Calibri"/>
              </a:rPr>
              <a:t><![CDATA[The tension band principle converts tensile forces acting on the anterior surface of the patella into compressive forces at the fracture site during knee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parallel K-wires placed across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of-eight stainless steel wire loo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generated during kne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br/>
            <a:r>
              <a:rPr lang="en-US" strike="noStrike" sz="1400" spc="0" u="none" cap="none">
                <a:solidFill>
                  <a:srgbClr val="1E293B">
                    <a:alpha val="100000"/>
                  </a:srgbClr>
                </a:solidFill>
                <a:latin typeface="Calibri"/>
              </a:rPr>
              <a:t><![CDATA[Midline anterior kne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ertion of two parallel K-wi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lication of figure-of-eight tension band wi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ification of fixation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 is encouraged following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management]]></a:t>
            </a:r>
            <a:br/>
            <a:r>
              <a:rPr lang="en-US" strike="noStrike" sz="1400" spc="0" u="none" cap="none">
                <a:solidFill>
                  <a:srgbClr val="1E293B">
                    <a:alpha val="100000"/>
                  </a:srgbClr>
                </a:solidFill>
                <a:latin typeface="Calibri"/>
              </a:rPr>
              <a:t><![CDATA[Un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a:t>
            </a:r>
            <a:br/>
            <a:r>
              <a:rPr lang="en-US" strike="noStrike" sz="1400" spc="0" u="none" cap="none">
                <a:solidFill>
                  <a:srgbClr val="1E293B">
                    <a:alpha val="100000"/>
                  </a:srgbClr>
                </a:solidFill>
                <a:latin typeface="Calibri"/>
              </a:rPr>
              <a:t><![CDATA[Transvers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al patellectomy]]></a:t>
            </a:r>
            <a:br/>
            <a:r>
              <a:rPr lang="en-US" strike="noStrike" sz="1400" spc="0" u="none" cap="none">
                <a:solidFill>
                  <a:srgbClr val="1E293B">
                    <a:alpha val="100000"/>
                  </a:srgbClr>
                </a:solidFill>
                <a:latin typeface="Calibri"/>
              </a:rPr>
              <a:t><![CDATA[Severely comminuted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Hardware irr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knee extension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Patella fractures account for about 1%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converts tensile forces into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straight leg raise indicates extensor mechanism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W is standard treatment for transvers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Patella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 Fractures — Tension Band Wir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displaced transverse fractures with intact extensor. Principle: converts tensile quadriceps force into compression at fracture site. Technique: 2 parallel K-wires + figure-of-8 SS wire. Avoid in comminution → partial patellectomy/plate fixation. Complications: hardware prominence, migration,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Patella fractures account for approximately 1% of all skeletal fractures and commonly occur following direct trauma to the anterior aspect of the knee or sudden contraction of the quadriceps muscle. The patella plays a crucial role in the knee extensor mechanism and increases the mechanical efficiency of the quadriceps muscle by acting as a lever 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the patella is embedded within the quadriceps tendon proximally and the patellar tendon distally, fractures of the patella can disrupt the extensor mechanism of the knee. Restoration of this mechanism is the primary goal of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 (TBW) is the most commonly used surgical technique for displaced transverse fractures of the patella. The tension band principle converts tensile forces generated by the quadriceps muscle into compressive forces at the fracture site during knee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atella]]></a:t>
            </a:r>
            <a:br/>
            <a:br/>
            <a:br/>
            <a:r>
              <a:rPr lang="en-US" strike="noStrike" sz="1400" spc="0" u="none" cap="none">
                <a:solidFill>
                  <a:srgbClr val="1E293B">
                    <a:alpha val="100000"/>
                  </a:srgbClr>
                </a:solidFill>
                <a:latin typeface="Calibri"/>
              </a:rPr>
              <a:t><![CDATA[The patella is the largest sesamoid bone in the body and is located within the quadriceps tendon. It articulates with the femoral trochlea and forms part of the kne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angular bone with base superior and apex inferi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urface covered with thick articular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bedded within quadriceps tend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attaches distally to tibial tubero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ella improves the mechanical advantage of the quadriceps muscle and increases knee extension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a:t>
            </a:r>
            <a:br/>
            <a:br/>
            <a:br/>
            <a:r>
              <a:rPr lang="en-US" strike="noStrike" sz="1400" spc="0" u="none" cap="none">
                <a:solidFill>
                  <a:srgbClr val="1E293B">
                    <a:alpha val="100000"/>
                  </a:srgbClr>
                </a:solidFill>
                <a:latin typeface="Calibri"/>
              </a:rPr>
              <a:t><![CDATA[The patella receives blood supply from the genicular arterial network surrounding the kne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genicular art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rior genicular art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tibial recurrent art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ruption of this blood supply may contribute to delayed union or nonunion following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Patella fractures typically occur through two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 such as fall onto the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rect injury due to sudden quadriceps con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 often produces comminuted fractures, whereas indirect injuries frequently produce transvers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Patella fractures may be classified based on fracture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 fracture]]></a:t>
            </a:r>
            <a:br/>
            <a:r>
              <a:rPr lang="en-US" strike="noStrike" sz="1400" spc="0" u="none" cap="none">
                <a:solidFill>
                  <a:srgbClr val="1E293B">
                    <a:alpha val="100000"/>
                  </a:srgbClr>
                </a:solidFill>
                <a:latin typeface="Calibri"/>
              </a:rPr>
              <a:t><![CDATA[Most common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inuted fracture]]></a:t>
            </a:r>
            <a:br/>
            <a:r>
              <a:rPr lang="en-US" strike="noStrike" sz="1400" spc="0" u="none" cap="none">
                <a:solidFill>
                  <a:srgbClr val="1E293B">
                    <a:alpha val="100000"/>
                  </a:srgbClr>
                </a:solidFill>
                <a:latin typeface="Calibri"/>
              </a:rPr>
              <a:t><![CDATA[Multiple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ical fracture]]></a:t>
            </a:r>
            <a:br/>
            <a:r>
              <a:rPr lang="en-US" strike="noStrike" sz="1400" spc="0" u="none" cap="none">
                <a:solidFill>
                  <a:srgbClr val="1E293B">
                    <a:alpha val="100000"/>
                  </a:srgbClr>
                </a:solidFill>
                <a:latin typeface="Calibri"/>
              </a:rPr>
              <a:t><![CDATA[Split through patel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hondral fracture]]></a:t>
            </a:r>
            <a:br/>
            <a:r>
              <a:rPr lang="en-US" strike="noStrike" sz="1400" spc="0" u="none" cap="none">
                <a:solidFill>
                  <a:srgbClr val="1E293B">
                    <a:alpha val="100000"/>
                  </a:srgbClr>
                </a:solidFill>
                <a:latin typeface="Calibri"/>
              </a:rPr>
              <a:t><![CDATA[Involves articular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Anterior kne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extending the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pable defect in patel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perform straight leg ra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active knee extension indicates disruption of the extensor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kne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kne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yline (sunrise)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help determine fracture displacement and articular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2026-06-13T13:36:31Z</dcterms:created>
  <dcterms:modified xsi:type="dcterms:W3CDTF">2026-06-13T13:36:31Z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