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96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porosis — Pathophysiology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br/>
            <a:br/>
            <a:br/>
            <a:r>
              <a:rPr lang="en-US" strike="noStrike" sz="1400" spc="0" u="none" cap="none">
                <a:solidFill>
                  <a:srgbClr val="1E293B">
                    <a:alpha val="100000"/>
                  </a:srgbClr>
                </a:solidFill>
                <a:latin typeface="Calibri"/>
              </a:rPr>
              <a:t><![CDATA[Investigation]]></a:t>
            </a:r>
            <a:br/>
            <a:r>
              <a:rPr lang="en-US" strike="noStrike" sz="1400" spc="0" u="none" cap="none">
                <a:solidFill>
                  <a:srgbClr val="1E293B">
                    <a:alpha val="100000"/>
                  </a:srgbClr>
                </a:solidFill>
                <a:latin typeface="Calibri"/>
              </a:rPr>
              <a:t><![CDATA[Purpos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XA scan]]></a:t>
            </a:r>
            <a:br/>
            <a:r>
              <a:rPr lang="en-US" strike="noStrike" sz="1400" spc="0" u="none" cap="none">
                <a:solidFill>
                  <a:srgbClr val="1E293B">
                    <a:alpha val="100000"/>
                  </a:srgbClr>
                </a:solidFill>
                <a:latin typeface="Calibri"/>
              </a:rPr>
              <a:t><![CDATA[Gold standard for BMD measurement; measures at lumbar spine (L1–L4) and femoral neck/total hip; reports T-score and Z-score]]></a:t>
            </a:r>
            <a:br/>
            <a:r>
              <a:rPr lang="en-US" strike="noStrike" sz="1400" spc="0" u="none" cap="none">
                <a:solidFill>
                  <a:srgbClr val="1E293B">
                    <a:alpha val="100000"/>
                  </a:srgbClr>
                </a:solidFill>
                <a:latin typeface="Calibri"/>
              </a:rPr>
              <a:t><![CDATA[T-score ≤ −2.5 = osteoporosis; T-score −1.0 to −2.5 = osteopenia; Z-score ≤ −2.0 = investigate for secondary causes; note: DEXA may overestimate BMD in the presence of degenerative disease, aortic calcification, or vertebral fractures — use hip measurements as primary reference in elderly with lumbar spond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secondary cause screen)]]></a:t>
            </a:r>
            <a:br/>
            <a:r>
              <a:rPr lang="en-US" strike="noStrike" sz="1400" spc="0" u="none" cap="none">
                <a:solidFill>
                  <a:srgbClr val="1E293B">
                    <a:alpha val="100000"/>
                  </a:srgbClr>
                </a:solidFill>
                <a:latin typeface="Calibri"/>
              </a:rPr>
              <a:t><![CDATA[Identify reversible secondary causes; assess calcium/phosphate/alkaline phosphatase (ALP)/vitamin D/PTH; TFTs (hyperthyroidism); coeliac screen (anti-tTG antibodies); serum protein electrophoresis (myeloma); testosterone (men); FBC, U&E, LFTs]]></a:t>
            </a:r>
            <a:br/>
            <a:r>
              <a:rPr lang="en-US" strike="noStrike" sz="1400" spc="0" u="none" cap="none">
                <a:solidFill>
                  <a:srgbClr val="1E293B">
                    <a:alpha val="100000"/>
                  </a:srgbClr>
                </a:solidFill>
                <a:latin typeface="Calibri"/>
              </a:rPr>
              <a:t><![CDATA[Calcium: normal in primary osteoporosis; elevated in hyperparathyroidism/myeloma/malignancy; low calcium = vitamin D deficiency/malabsorption; ALP: elevated in Paget`s, bone metastases, osteomalacia; vitamin D (25-OH-D3): deficiency (<25 nmol/L) = treat with supplementation before any anti-resorptive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fracture assessment (VFA)]]></a:t>
            </a:r>
            <a:br/>
            <a:r>
              <a:rPr lang="en-US" strike="noStrike" sz="1400" spc="0" u="none" cap="none">
                <a:solidFill>
                  <a:srgbClr val="1E293B">
                    <a:alpha val="100000"/>
                  </a:srgbClr>
                </a:solidFill>
                <a:latin typeface="Calibri"/>
              </a:rPr>
              <a:t><![CDATA[Low-dose lateral thoracic/lumbar spine X-ray (or DXA-based lateral spine imaging) to identify prevalent vertebral fractures; a prior vertebral fracture is one of the strongest independent predictors of future fracture risk]]></a:t>
            </a:r>
            <a:br/>
            <a:r>
              <a:rPr lang="en-US" strike="noStrike" sz="1400" spc="0" u="none" cap="none">
                <a:solidFill>
                  <a:srgbClr val="1E293B">
                    <a:alpha val="100000"/>
                  </a:srgbClr>
                </a:solidFill>
                <a:latin typeface="Calibri"/>
              </a:rPr>
              <a:t><![CDATA[Two-thirds of vertebral fractures are incidental (no acute symptoms); the presence of a prevalent vertebral fracture upgrades fracture risk significantly and may change management from observation to treatment regardless of DEXA T-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vidence & 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 Vitamin D supplementation]]></a:t>
            </a:r>
            <a:br/>
            <a:r>
              <a:rPr lang="en-US" strike="noStrike" sz="1400" spc="0" u="none" cap="none">
                <a:solidFill>
                  <a:srgbClr val="1E293B">
                    <a:alpha val="100000"/>
                  </a:srgbClr>
                </a:solidFill>
                <a:latin typeface="Calibri"/>
              </a:rPr>
              <a:t><![CDATA[Calcium (500–1000 mg/day dietary + supplement) provides substrate for bone mineralisation; Vitamin D3 (800–1000 IU/day) promotes calcium absorption; corrects secondary hyperparathyroidism from deficiency]]></a:t>
            </a:r>
            <a:br/>
            <a:r>
              <a:rPr lang="en-US" strike="noStrike" sz="1400" spc="0" u="none" cap="none">
                <a:solidFill>
                  <a:srgbClr val="1E293B">
                    <a:alpha val="100000"/>
                  </a:srgbClr>
                </a:solidFill>
                <a:latin typeface="Calibri"/>
              </a:rPr>
              <a:t><![CDATA[Foundation of all osteoporosis management; must be co-prescribed with all pharmacological agents; correct vitamin D deficiency BEFORE starting bisphosphonates (risk of hypocalcaemia otherwise); NICE recommends calcium + vitamin D for all patients on osteoporosis treatment who have inadequate dietary calcium or vitamin 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s (alendronate, risedronate, zoledronate)]]></a:t>
            </a:r>
            <a:br/>
            <a:r>
              <a:rPr lang="en-US" strike="noStrike" sz="1400" spc="0" u="none" cap="none">
                <a:solidFill>
                  <a:srgbClr val="1E293B">
                    <a:alpha val="100000"/>
                  </a:srgbClr>
                </a:solidFill>
                <a:latin typeface="Calibri"/>
              </a:rPr>
              <a:t><![CDATA[Anti-resorptive — inhibit osteoclast function by blocking farnesyl pyrophosphate synthase in the mevalonate pathway; incorporated into resorption pits and ingested by osteoclasts → osteoclast apoptosis; reduce bone turnover; increase BMD; reduce fracture risk]]></a:t>
            </a:r>
            <a:br/>
            <a:r>
              <a:rPr lang="en-US" strike="noStrike" sz="1400" spc="0" u="none" cap="none">
                <a:solidFill>
                  <a:srgbClr val="1E293B">
                    <a:alpha val="100000"/>
                  </a:srgbClr>
                </a:solidFill>
                <a:latin typeface="Calibri"/>
              </a:rPr>
              <a:t><![CDATA[First-line pharmacological treatment for most patients; alendronate 70 mg weekly oral (most evidence base; FRACTURE trial demonstrated 47% RRR hip fracture, 55% vertebral); risedronate 35 mg weekly oral; zoledronate 5 mg IV annually (for those intolerant of oral bisphosphonates; HORIZON trial); SIDE EFFECTS: oesophageal irritation (oral — must take with full glass of water, remain upright 30 min); osteonecrosis of the jaw (ONJ) — rare, mainly with IV bisphosphonates and dental procedures; atypical femoral fractures (AFF) — risk increases with prolonged use (>5 years); drug holiday after 3–5 years in low-risk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osumab (Prolia)]]></a:t>
            </a:r>
            <a:br/>
            <a:r>
              <a:rPr lang="en-US" strike="noStrike" sz="1400" spc="0" u="none" cap="none">
                <a:solidFill>
                  <a:srgbClr val="1E293B">
                    <a:alpha val="100000"/>
                  </a:srgbClr>
                </a:solidFill>
                <a:latin typeface="Calibri"/>
              </a:rPr>
              <a:t><![CDATA[Anti-RANKL monoclonal antibody; fully human IgG2; binds and neutralises RANKL → prevents osteoclast formation and activation; given as 60 mg SC injection every 6 months; NOT incorporated into bone (unlike bisphosphonates — reversible on stopping)]]></a:t>
            </a:r>
            <a:br/>
            <a:r>
              <a:rPr lang="en-US" strike="noStrike" sz="1400" spc="0" u="none" cap="none">
                <a:solidFill>
                  <a:srgbClr val="1E293B">
                    <a:alpha val="100000"/>
                  </a:srgbClr>
                </a:solidFill>
                <a:latin typeface="Calibri"/>
              </a:rPr>
              <a:t><![CDATA[FREEDOM trial: 68% RRR vertebral fracture, 40% RRR hip fracture; for patients intolerant of bisphosphonates, renal impairment (CrCl <35 mL/min — denosumab safe; bisphosphonates contraindicated); CRITICAL: rebound vertebral fractures if denosumab stopped without transitioning to bisphosphonate — MUST NOT stop abruptly; monitor calcium post-injection (hypocalcaemi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iparatide (TPTD — Forsteo)]]></a:t>
            </a:r>
            <a:br/>
            <a:r>
              <a:rPr lang="en-US" strike="noStrike" sz="1400" spc="0" u="none" cap="none">
                <a:solidFill>
                  <a:srgbClr val="1E293B">
                    <a:alpha val="100000"/>
                  </a:srgbClr>
                </a:solidFill>
                <a:latin typeface="Calibri"/>
              </a:rPr>
              <a:t><![CDATA[Anabolic — recombinant PTH 1-34 fragment; daily SC injection stimulates osteoblast activity (intermittent PTH is anabolic unlike continuous PTH which is catabolic); increases BMD, particularly trabecular bone; most potent anti-fracture therapy available]]></a:t>
            </a:r>
            <a:br/>
            <a:r>
              <a:rPr lang="en-US" strike="noStrike" sz="1400" spc="0" u="none" cap="none">
                <a:solidFill>
                  <a:srgbClr val="1E293B">
                    <a:alpha val="100000"/>
                  </a:srgbClr>
                </a:solidFill>
                <a:latin typeface="Calibri"/>
              </a:rPr>
              <a:t><![CDATA[For severe osteoporosis (T-score ≤ −3.0 or T-score ≤ −2.5 with ≥2 fragility fractures); 2-year treatment course (maximum 24 months); followed by anti-resorptive therapy to preserve the gain; NICE-approved for treatment failure on bisphosphonates; most effective for vertebral fracture prevention; contraindicated in Paget`s, prior radiation therapy, hypercalc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HO Study Group. Assessment of fracture risk and its application to screening for postmenopausal osteoporosis. WHO Technical Report. 1994.]]></a:t>
            </a:r>
            <a:br/>
            <a:r>
              <a:rPr lang="en-US" strike="noStrike" sz="1200" spc="0" u="none" cap="none">
                <a:solidFill>
                  <a:srgbClr val="1E293B">
                    <a:alpha val="100000"/>
                  </a:srgbClr>
                </a:solidFill>
                <a:latin typeface="Calibri"/>
              </a:rPr>
              <a:t><![CDATA[Black DM et al. Randomised trial of effect of alendronate on risk of fracture in women with existing vertebral fractures — FIT. Lancet. 1996.]]></a:t>
            </a:r>
            <a:br/>
            <a:r>
              <a:rPr lang="en-US" strike="noStrike" sz="1200" spc="0" u="none" cap="none">
                <a:solidFill>
                  <a:srgbClr val="1E293B">
                    <a:alpha val="100000"/>
                  </a:srgbClr>
                </a:solidFill>
                <a:latin typeface="Calibri"/>
              </a:rPr>
              <a:t><![CDATA[Cummings SR et al. Denosumab for prevention of fractures in postmenopausal women with osteoporosis — FREEDOM. NEJM. 2009.]]></a:t>
            </a:r>
            <a:br/>
            <a:r>
              <a:rPr lang="en-US" strike="noStrike" sz="1200" spc="0" u="none" cap="none">
                <a:solidFill>
                  <a:srgbClr val="1E293B">
                    <a:alpha val="100000"/>
                  </a:srgbClr>
                </a:solidFill>
                <a:latin typeface="Calibri"/>
              </a:rPr>
              <a:t><![CDATA[Neer RM et al. Effect of parathyroid hormone on fractures and bone mineral density in postmenopausal women with osteoporosis — TPTD. NEJM. 2001.]]></a:t>
            </a:r>
            <a:br/>
            <a:r>
              <a:rPr lang="en-US" strike="noStrike" sz="1200" spc="0" u="none" cap="none">
                <a:solidFill>
                  <a:srgbClr val="1E293B">
                    <a:alpha val="100000"/>
                  </a:srgbClr>
                </a:solidFill>
                <a:latin typeface="Calibri"/>
              </a:rPr>
              <a:t><![CDATA[Saag KG et al. Romosozumab or alendronate for fracture prevention in women with osteoporosis — ARCH. NEJM. 2017.]]></a:t>
            </a:r>
            <a:br/>
            <a:r>
              <a:rPr lang="en-US" strike="noStrike" sz="1200" spc="0" u="none" cap="none">
                <a:solidFill>
                  <a:srgbClr val="1E293B">
                    <a:alpha val="100000"/>
                  </a:srgbClr>
                </a:solidFill>
                <a:latin typeface="Calibri"/>
              </a:rPr>
              <a:t><![CDATA[NICE. Osteoporosis — fragility fracture risk (TA161, TA204, TA464). NICE Techn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WHO): low bone mass with microarchitectural deterioration → fragility fractures; T‑score ≤ −2.5 on DEXA. Common sites: vertebral compression, hip (femoral neck/intertrochanteric), distal radius. Risk factors: age, female sex, postmenopausal status, low BMI, glucocorticoids, smoking/alcohol, endocrine/renal disease. Workup: DEXA (hip/spine), FRAX (10‑yr risk), labs to exclude secondary causes (Ca, PO4, ALP, 25‑OH Vit D, TSH, PTH, renal/liver). Treatment: lifestyle (Ca 1000–1200 mg; Vit D 800–1000 IU; resistance/balance exercise; fall prevention); pharmacotherapy for T ≤ −2.5 or prior fragility fracture or high FRAX. Pharmacolog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porosis — Pathophysiology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porosis is a systemic skeletal disease characterised by reduced bone mineral density (BMD) and deterioration of bone microarchitecture, leading to increased bone fragility and fracture risk. It is the most common metabolic bone disease worldwide, affecting approximately 200 million people globally and causing over 8.9 million fractures annually. The disease is largely asymptomatic until a fragility fracture occurs — by which point significant bone loss has already accumulated. The orthopaedic surgeon is often the first clinician to encounter osteoporosis through the fragility fracture presentation, and has a critical role in initiating fracture liaison service (FLS) referral and secondary prevention of furth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WHO, 1994): osteoporosis is defined by a T-score ≤ −2.5 on dual-energy X-ray absorptiometry (DEXA) scan; the T-score compares the patient`s BMD to the young adult reference mean (peak bone mass); osteopenia = T-score between −1.0 and −2.5; normal = T-score > −1.0; the Z-score compares the patient`s BMD to an age-matched reference population — a Z-score ≤ −2.0 = below expected range for age (suggests secondary osteoporosis); the T-score is used to diagnose and treat; the Z-score is used to identify secondary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women are disproportionately affected (oestrogen withdrawal at menopause causes accelerated bone loss — up to 3–5% per year in the first 5–10 years post-menopause); 1 in 2 women and 1 in 5 men over 50 will suffer an osteoporotic fracture in their lifetime; the most clinically significant fragility fractures are: hip fractures (highest mortality — 20–30% 1-year mortality), vertebral fractures (1/3 symptomatic; 2/3 incidental; cause height loss, kyphosis, and significant morbidity), distal radius fractures (most common fragility fracture in women under 75), and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X (Fracture Risk Assessment Tool — WHO): the internationally validated tool for calculating a patient`s 10-year probability of a major osteoporotic fracture (hip, spine, forearm, humerus) and hip fracture separately; inputs include age, sex, weight, height, prior fragility fracture, parental hip fracture, smoking, alcohol, corticosteroid use, rheumatoid arthritis, secondary osteoporosis, and BMD T-score (optional but improves accuracy); FRAX score guides treatment decisions; NICE recommends treatment if FRAX 10-year major fracture risk exceeds the age-dependent intervention threshold (available via the NOGG — National Osteoporosis Guideline Group — online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Bone remodelling cycle: bone is in a continuous state of turnover; osteoclasts (bone-resorbing cells) resorb bone in `resorption pits`; osteoblasts (bone-forming cells) fill these pits with new osteoid; the cycle is tightly coupled — formation follows resorption; the key regulatory pathway is the RANK/RANKL/OPG axis: RANKL (Receptor Activator of NF-κB Ligand) is produced by osteoblasts and stromal cells; it binds to RANK on osteoclast precursors, activating osteoclastogenesis (osteoclast differentiation and activation); OPG (osteoprotegerin) — produced by osteoblasts — acts as a decoy receptor for RANKL, blocking osteoclast activation; in osteoporosis, the balance is disrupted in favour of resorption; increased RANKL activity or decreased OPG = accelerate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influences: oestrogen inhibits osteoclast activity (via reducing RANKL and promoting osteoclast apoptosis); at menopause, oestrogen withdrawal → disinhibition of osteoclasts → accelerated trabecular bone loss (particularly in the lumbar spine and femoral neck); testosterone has a similar effect in men — hypogonadism causes male osteoporosis; PTH (parathyroid hormone) in excess (hyperparathyroidism) stimulates osteoclastic bone resorption; 1,25-OH vitamin D is essential for calcium absorption from the gut; deficiency leads to secondary hyperparathyroidism → accelerated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porosis: (1) Primary — postmenopausal (Type I — oestrogen withdrawal); age-related (Type II — senile osteoporosis, affects both sexes after age 70); (2) Secondary — glucocorticoid-induced (most common secondary cause — systemic steroids reduce osteoblast activity and increase osteoclast activity; even short courses ≥3 months of prednisolone ≥7.5 mg/day require consideration of bone protection); other causes: hypogonadism, hyperparathyroidism, hyperthyroidism, malabsorption (coeliac disease), renal failure, multiple myeloma, rheumatoid arthritis, immobility, alcohol excess, smo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2026-05-17T15:55:28Z</dcterms:created>
  <dcterms:modified xsi:type="dcterms:W3CDTF">2026-05-17T15:55:28Z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