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zones (1979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stem — AP view (zones 1–7) + lateral view (zones 8–14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 1 & 7 = proximal medial/lateral (calcar); Zones 2–6 = diaphyseal (medial/lateral/tip); AP view zones 1–7; lateral view zones 8–1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shielding (diffuse trabecular thinning) typically affects proximal zones 1 & 7 with distal hypertrophy; osteolysis appears as focal scalloped lucencies; pedestal sign (cortical thickening at stem tip) in zones 4/5 indicates fibrous ingrowth + distal load trans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ucent line thresho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both cemented and cementless implants: <2 mm stable lucency = acceptable fibrous reaction; >2 mm or PROGRESSIVE lucency = loosening or osteolysis; component migration (measurable subsidence or rotation on serial X-rays) = definitive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ial comparisons (every 1–2 years) are essential — a single X-ray cannot diagnose progressive osteolysis; compare with earliest available post-operative film as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— first line but limited: AP pelvis (standing) + lateral hip; DeLee/Charnley and Gruen zones; osteolysis appears as geographic or scalloped radiolucent areas; plain X-rays significantly underestimate the volume and extent of osteolysis due to superimposition of metallic components; one study found plain radiographs detected only 57% of periacetabular osteolytic lesions confirmed by CT (sensitivity 57.6%, specificity 92.9%); serial radiographs every 1–2 years remain the mainstay of arthroplasty surveillance; eccentric positioning of the femoral head within the acetabular cup on AP radiograph = PE liner wear (measurable head penet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with metal artefact reduction (MARS CT): gold standard for detecting and quantifying periprosthetic osteolysis; dual-energy CT or metal artefact reduction sequences dramatically reduce scatter from CoCr/Ti implants; 3D volumetric reconstruction allows precise measurement of osteolytic lesion volume and spatial distribution; CT detects osteolysis approximately 2–3 years earlier than plain X-rays; indicated when: (1) plain X-rays suggest osteolysis but extent is unclear for surgical planning; (2) known osteolysis requiring volumetric surveillance; (3) pre-operative planning for revision; acetabular CT is particularly valuable — it assesses integrity of anterior and posterior columns and the posterior wall, which are not well visualised on AP pelvi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superior to CT for soft tissue evaluation — pseudotumours (adverse local tissue reactions from metal debris), ALVAL (aseptic lymphocyte-dominated vasculitis-associated lesions), synovial thickening, fluid collections, and abductor tendon integrity; mandatory investigation for any metal-on-metal THA or trunnionosis with unexplained pain; the Anderson classification of pseudotumours on MRI guides urgency of intervention — Type 1 (benign cystic); Type 2 (mixed cystic-solid); Type 3 (solid — most aggressive, urgent intervention); for polyethylene osteolysis, CT is more useful than MRI; for metallic debris soft tissue reactions, MRI is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: Tc-99m MDP bone scintigraphy — increased uptake at sites of accelerated bone remodelling (osteolysis AND stress shielding and infection all show uptake — lacks specificity); labelled leucocyte scan (In-111 or Tc-99m HMPAO) — most specific nuclear medicine test for PJI; 18F-NaF PET/CT — emerging high-sensitivity tool for detecting loosening in patients with equivocal plain radiographs; identifies patients with loose components before X-ray signs are apparent (Ullmark 2020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stereometric analysis (RSA): high-precision research tool using tantalum beads implanted at surgery; sub-millimetre measurement of implant migration on serial stereoradiographs; migration >0.2 mm/year in the first 2 years predicts long-term loosening with high specificity; used in implant evaluation trials and phased introduction of new implant designs; not routine clinical practice but increasingly used in national implant monitoring programmes]]>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vention Thresholds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chful waiting — surveillance: asymptomatic osteolytic lesions that are small (<5 cm³ on CT), non-progressive, and remote from critical load-bearing zones can be monitored with serial MARS CT (every 12–24 months); surveillance is appropriate when the implant is still well-fixed, the patient is asymptomatic, and the lesion is stable; the aim is to detect progression before structural failure (periprosthetic fracture, cup migration) when intervention is more technically straightforward and outcomes are bet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thresholds for intervention: acetabular osteolysis — lesion volume >5–10 cm³ on CT volumetry, or involvement of >50% of the acetabular dome on any single cross-section, or progressive expansion on serial CT; femoral osteolysis — cortical thinning to 55° → edge loading → dramatically increased wear rate (stripe wear on ceramic heads, accelerated PE wear); optimal cup position — abduction 40–45°, anteversion 15–20° (Lewinnek safe zone); robotic and navigated THA improve cup positioning accuracy and reproducibility, reducing outlier rates]]>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malzried TP et al. The mechanism of loosening of cemented acetabular components in total hip arthroplasty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TA et al. `Modes of failure` of cemented stem-type femoral components. Clin Orthop Relat Res. 1979;(141):17–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G, Charnley J. Radiological demarcation of cemented sockets in total hip replacement. Clin Orthop Relat Res. 1976;(121):20–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mbard C et al. Imaging in Hip Arthroplasty Management Part 2: Postoperative Diagnostic Imaging Strategy. J Clin Med. 2022;11(15):4416. PMC9369831. CC BY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due PE et al. The biology of aseptic osteolysi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rtz SM et al. Advances in the processing, sterilization, and crosslinking of UHMWPE. Biomaterial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e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 response to wear particles (polyethylene > metal/cement) drives periprosthetic osteolysis via macrophage cytokine cascade. Risk factors: conventional PE, thin liners, malalignment, edge-loading, high activity, third-body wear. Radiology: progressive radiolucent lines, endosteal scalloping, cystic defects; CT helpful for pelvic osteolysis; metal artifact reduction MRI. Prevention: highly crosslinked PE (HXLPE), ceramic heads, proper component position, larger heads with caution for trunnionosis. Management: rule out PJI; debride granuloma, graft defects, exchange bearings or revise components depending on fixation and bone loss.]]>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osteolysis — progressive bone loss around an arthroplasty implant driven by the biological reaction to wear debris — is the central mechanism of late aseptic loosening in total hip and total knee arthroplasty. It represents a chronic, insidious foreign-body inflammatory response to submicron particles generated at the bearing surface and modular junctions. Understanding the wear particle cascade, the imaging surveillance tools and their limitations, the zone-based radiographic classification systems, and the management decision framework from watchful waiting to prophylactic liner exchange to full revision is essential for the arthroplasty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ear particle cascade — mechanism of osteolysis: UHMWPE wear particles (0.1–1 µm diameter) generated at the bearing surface are phagocytosed by macrophages and monocytes in the synovial fluid and periprosthetic tissues; activated macrophages release pro-inflammatory cytokines (IL-1β, TNF-α, IL-6, PGE2); cytokines upregulate RANKL (receptor activator of nuclear factor κB ligand) on osteoblasts and stromal cells; RANKL binds RANK on osteoclast precursors, driving their differentiation, activation, and survival; activated osteoclasts resorb bone at the bone-implant or bone-cement interface → osteolytic lesions → progressive implant loosening; NF-κB signalling is the central intracellular pathway; OPG (osteoprotegerin) — the natural decoy receptor for RANKL — is downregulated in the osteolysis environment, further amplifying osteoclast a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cle characteristics: particle size is the most important determinant of biological activity; particles in the 0.1–1 µm range are the most biologically active (readily phagocytosed by macrophages); larger particles (>10 µm) cannot be phagocytosed and stimulate a giant cell reaction instead; particle composition matters — UHMWPE particles are the dominant cause; metal particles (CoCr) from modular junction fretting cause ALTR (adverse local tissue reactions) including pseudotumour; ceramic (alumina/ZTA) particles are the least biologically reactive if they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ffective joint space (Schmalzried concept): wear debris does not affect only the immediately adjacent bone; joint fluid under pressure (during weight-bearing) can migrate along the bone-implant interface, distributing particles to remote areas — the `effective joint space`; this explains why osteolysis can develop at the stem tip, in the greater trochanter, or in the pelvis distant from the acetabular cup; the effective joint space concept explains the distribution of osteolytic lesions that cannot be explained purely by local w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Zon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-based systems allow systematic description and monitoring of periprosthetic radiolucencies on serial radiographs. They are the standard communication tool between radiologists and surgeons, and form the basis for management decis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DeLee & Charnley acetabular zones (I–III) and Gruen femoral zones (1–14) on AP hip radiographs — the standard framework for reporting periprosthetic radiolucencies and osteolysis. Image: Lombard C et al., J Clin Med 2022;11(15):4416 (CC BY 4.0). Source: MDPI/PMC9369831.]]></a:t>
            </a:r>
            <a:br/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& Charnley (1976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cup — AP pelvis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= superolateral (ilium above cup); Zone II = medial (medial wall); Zone III = inferior (pubis/ischium below cu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radiolucency — indicates impending superior cup migration and loosening; Zone II — medial wall deficiency; Zone III — inferior loosening; radiolucent lines >2 mm in any zone = loosening/osteolysis; progressive lines more significant than 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2026-06-13T13:43:21Z</dcterms:created>
  <dcterms:modified xsi:type="dcterms:W3CDTF">2026-06-13T13:43:21Z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