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93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und assessment: clinical photograph of the wound should be taken BEFORE wound dressing is applied; this single photograph (ideally at the roadside or in the ED) allows subsequent assessment of wound size and contamination without repeated wound examination; the wound should NOT be repeatedly re-examined — every wound inspection is a risk for introduction of hospital-acquired organisms; `photograph once, dress and leave` — re-examine only in a clean operating environ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und covering: wounds should be covered with a saline-soaked gauze and an impermeable film (sterile occlusive dressing) immediately after photography; this prevents desiccation of the wound and reduces environmental contamination; do NOT pack the wound with dry gauze or use betadine/chlorhexidine soaks directly into the wound (cytotoxic to tissues); the ideal covering is sterile saline-soaked non-adherent gauze covered with an occlusive fil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ibiotics: intravenous antibiotics should be given at the earliest opportunity — ideally within 1 hour of injury; the BOAST 4 recommendation: co-amoxiclav (Augmentin) 1.2g IV for Gustilo I and II fractures; add gentamicin (5mg/kg IV once daily) for Gustilo IIIA, IIIB, IIIC injuries; metronidazole for highly contaminated wounds (farm/sewage/bowel contamination); UK BOAST recommendation aligns with the SIGN guideline; the LEAP study and EAST practice management guidelines confirm broad-spectrum antibiotics reduce infection rates; `antibiotics as soon as possible` is a key audit standar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tanus prophylaxis: all open fracture patients require tetanus prophylaxis assessment; if immunisation status is unknown or incomplete — tetanus immunoglobulin (TIG) + tetanus toxoid; if fully immunised (within 10 years) — tetanus toxoid booster if last dose >5 years ago; contaminated wounds require TIG regardless of immunisation status if any doubt]]>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ming of debridement: the historical `6-hour rule` (debridement mandatory within 6 hours) has been challenged and is NOT supported by Level 1 evidence; modern BOAST guidance: Gustilo I and II — debridement within 12–24 hours at the MTC/TU; Gustilo III — debridement as soon as possible (within 24 hours), ideally at the MTC, by a combined orthopaedic and plastic surgery team; the quality of debridement and the facilities at the treating centre are more important than the absolute time to debridement; `right place rather than right time` is the current principle for complex injur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x and flap principle: for Gustilo IIIB fractures, definitive skeletal fixation AND soft tissue coverage should be performed within 72 hours — the `fix and flap within 72 hours` principle; soft tissue coverage (free flap, local flap, or split skin graft as appropriate) within 72 hours is associated with significantly lower infection rates than delayed coverage; delay beyond 5–7 days dramatically increases infection risk; the `fix and flap` should be performed as a single combined operation at the MTC by orthopaedic and plastic surgeons simultaneously (not sequentially); the `fix and flap` concept is the single most important management principle for Gustilo IIIB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bridement Principl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cal debridement: all contaminated, devitalised, and necrotic tissue must be excised; tissue viability assessment uses the `4 Cs` — Colour, Contractility, Consistency, Capacity to bleed; all four must be present to consider tissue viable; fat necrosis should be excised aggressively (fat is a poor host for infection); muscle viability is the most difficult to assess and the most critical — pink, bleeding, contracting muscle = viable; grey, non-contracting, non-bleeding = non-viable and must be excised; `when in doubt — take it out`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und extension: the skin wound is extended proximally and distally to allow adequate exploration of the zone of injury; decompression of compartments (fasciotomy) should be performed at the same time if compartment syndrome is suspected or like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rrigation: high-volume saline irrigation after debridement; 6–9 litres of normal saline for Gustilo III injuries; the FLOW trial (Bhandari et al.) demonstrated no difference between high-pressure and low-pressure irrigation and no benefit of adding soap or antiseptic to saline; simple low-pressure irrigation with normal saline is the evidence-based recommendation; high-pressure pulsatile lavage may drive bacteria deeper into bone and is NOT recommend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ustilo RB, Anderson JT. Prevention of infection in the treatment of one thousand and twenty-five open fractures of long bones. J Bone Joint Surg Am. 1976;58(4):453–45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ustilo RB, Mendoza RM, Williams DN. Problems in the management of Type III (severe) open fractures. J Trauma. 1984;24(8):742–74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itish Orthopaedic Association / British Association of Plastic, Reconstructive and Aesthetic Surgeons. BOAST 4: The Management of Severe Open Lower Limb Fractures. 200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RINT Investigators. Randomized trial of reamed and unreamed intramedullary nailing of tibial shaft fractures. J Bone Joint Surg Am. 200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handari M et al. FLOW — Fluid Lavage of Open Wounds trial. NEJM. 201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dina M. Early microsurgical reconstruction of complex trau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AST 4 guidelines: antibiotics ASAP, tetanus, debridement, stabilization, soft tissue cover. Do not remove bone fragments unless grossly non-viable. Definitive cover within 72 h (preferably 48). Stabilization with external fixator/IM nail/plate as appropriate. Complications: infection, nonunion, flap failur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pen fractures are orthopaedic emergencies defined by communication between the fracture haematoma and the external environment through a breach in the skin and soft tissues. They represent a spectrum from a small puncture wound overlying a closed fracture to a devastating degloving injury with complete soft tissue loss. The Gustilo-Anderson classification remains the universal language for describing open fracture severity and guiding management decisions. The British Orthopaedic Association Standards for Trauma (BOAST 4 for open fractures) define the contemporary care standards across the UK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ustilo-Anderson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fection Ris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Featur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ean wound <1 cm; simple fracture pattern; minimal contamination; `inside-out` mechanism (bone spike punctures skin from withi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0–2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-energy; adequate soft tissue cover; no periosteal stripping; good pro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und 1–10 cm; moderate contamination; moderate soft tissue damage; adequate soft tissue cover still possible; moderate fracture comminu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2–5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 energy; some periosteal stripping; usually achievable primary closure or split skin graft; intermediate pro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und >10 cm; high-energy injury; extensive soft tissue damage; periosteal stripping; BUT adequate soft tissue cover still possible without flap reconstruction; or high-energy wound regardless of size; gunshot injuries; segmental fractures; farm injuries]]>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7–10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-energy; significant contamination; adequate cover achievable without free flap; stabilisation with ExFix or IMN; thorough debridement essenti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B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ensive periosteal stripping; bone exposed; massive contamination; soft tissue loss requiring flap reconstruction (local or free flap) for wound coverage; cannot achieve wound closure without plastic surgery inpu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10–50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ost surgically demanding open fracture type for routine management; requires a combined orthopaedic + plastic surgery approach; free flap within 72 hours reduces infection risk (the `fix and flap` principl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ociated vascular injury requiring repair for limb viability; any open fracture with arterial injury requiring repair; the presence of vascular injury converts a IIIA or IIIB to IIIC regardless of wound siz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25–50%; amputation rate 25–90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cular surgery/orthopaedic collaboration urgent; sequence — skeletal stabilisation first (ExFix) THEN vascular repair (shortens the limb length issue and stabilises the vessel repair); in a viable limb with critical ischaemia: `shunt then fix then definitive vascular repair`; IIIC has the highest amputation rate — limb salvage vs primary amputation dec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AST 4 Principles — Standards for Open Fracture 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AST 4 (British Orthopaedic Association Standards for Trauma — Open Fractures) defines the care standards for open fracture management in the UK; the core principle is that Gustilo IIIB and IIIC injuries (and other complex open fractures) should be managed at a Major Trauma Centre (MTC) with combined orthopaedic and plastic surgery expertise and facilities for free flap reconstruction, rather than at a Trauma Unit (TU) which does not have these resources; the transfer of complex open fractures to the MTC should not be delayed by definitive wound debridement at the TU — provisional wound management (saline-soaked dressing + wound photograph + splintage) should be performed and the patient transfer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2026-06-15T08:44:48Z</dcterms:created>
  <dcterms:modified xsi:type="dcterms:W3CDTF">2026-06-15T08:44:48Z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