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19588"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Nonunion & Bone Transport — Ilizarov]]></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Nonunion & Bone Transport — Ilizarov]]></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raction phase]]></a:t>
            </a:r>
            <a:br/>
            <a:r>
              <a:rPr lang="en-US" strike="noStrike" sz="1400" spc="0" u="none" cap="none">
                <a:solidFill>
                  <a:srgbClr val="1E293B">
                    <a:alpha val="100000"/>
                  </a:srgbClr>
                </a:solidFill>
                <a:latin typeface="Calibri"/>
              </a:rPr>
              <a:t><![CDATA[Gradual separation of bone segm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solidation phase]]></a:t>
            </a:r>
            <a:br/>
            <a:r>
              <a:rPr lang="en-US" strike="noStrike" sz="1400" spc="0" u="none" cap="none">
                <a:solidFill>
                  <a:srgbClr val="1E293B">
                    <a:alpha val="100000"/>
                  </a:srgbClr>
                </a:solidFill>
                <a:latin typeface="Calibri"/>
              </a:rPr>
              <a:t><![CDATA[New bone matures and strengthe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vantages of Ilizarov Technique]]></a:t>
            </a:r>
            <a:br/>
            <a:br/>
            <a:br/>
            <a:r>
              <a:rPr lang="en-US" strike="noStrike" sz="1400" spc="0" u="none" cap="none">
                <a:solidFill>
                  <a:srgbClr val="1E293B">
                    <a:alpha val="100000"/>
                  </a:srgbClr>
                </a:solidFill>
                <a:latin typeface="Calibri"/>
              </a:rPr>
              <a:t><![CDATA[Simultaneous treatment of infection and bone defec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ual correction of deform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lows weight bearing during treat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serves blood supply to b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a:t>
            </a:r>
            <a:br/>
            <a:br/>
            <a:br/>
            <a:r>
              <a:rPr lang="en-US" strike="noStrike" sz="1400" spc="0" u="none" cap="none">
                <a:solidFill>
                  <a:srgbClr val="1E293B">
                    <a:alpha val="100000"/>
                  </a:srgbClr>
                </a:solidFill>
                <a:latin typeface="Calibri"/>
              </a:rPr>
              <a:t><![CDATA[Pin tract inf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Joint stiffne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layed consolid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lalign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ient discomfor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Nonunion & Bone Transport — Ilizarov]]></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br/>
            <a:r>
              <a:rPr lang="en-US" strike="noStrike" sz="1400" spc="0" u="none" cap="none">
                <a:solidFill>
                  <a:srgbClr val="1E293B">
                    <a:alpha val="100000"/>
                  </a:srgbClr>
                </a:solidFill>
                <a:latin typeface="Calibri"/>
              </a:rPr>
              <a:t><![CDATA[Ilizarov technique based on distraction osteogene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transport used for large bone defec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ircular external fixator is key compon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eight bearing often allowed during treat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Ilizarov GA. The tension-stress effect on tissues]]></a:t>
            </a:r>
            <a:br/>
            <a:r>
              <a:rPr lang="en-US" strike="noStrike" sz="1200" spc="0" u="none" cap="none">
                <a:solidFill>
                  <a:srgbClr val="1E293B">
                    <a:alpha val="100000"/>
                  </a:srgbClr>
                </a:solidFill>
                <a:latin typeface="Calibri"/>
              </a:rPr>
              <a:t><![CDATA[Campbell’s Operative Orthopaedics]]></a:t>
            </a:r>
            <a:br/>
            <a:r>
              <a:rPr lang="en-US" strike="noStrike" sz="1200" spc="0" u="none" cap="none">
                <a:solidFill>
                  <a:srgbClr val="1E293B">
                    <a:alpha val="100000"/>
                  </a:srgbClr>
                </a:solidFill>
                <a:latin typeface="Calibri"/>
              </a:rPr>
              <a:t><![CDATA[Rockwood and Green’s Fractures in Adults]]></a:t>
            </a:r>
            <a:br/>
            <a:r>
              <a:rPr lang="en-US" strike="noStrike" sz="1200" spc="0" u="none" cap="none">
                <a:solidFill>
                  <a:srgbClr val="1E293B">
                    <a:alpha val="100000"/>
                  </a:srgbClr>
                </a:solidFill>
                <a:latin typeface="Calibri"/>
              </a:rPr>
              <a:t><![CDATA[Orthobullets – Nonunion and Ilizarov Techniqu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Nonunion & Bone Transport — Ilizarov]]></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Ilizarov fixator allows bone transport for segmental loss. Principle: distraction osteogenesis by gradual tension on callus. Indications: infected nonunion, bone loss, deformity correction. Protocol: latency 5–7 days, distraction 1 mm/day (0.25×4). Complications: pin site infection, joint stiffness, regenerate problem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Nonunion & Bone Transport — Ilizarov]]></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r>
              <a:rPr lang="en-US" strike="noStrike" sz="1400" spc="0" u="none" cap="none">
                <a:solidFill>
                  <a:srgbClr val="1E293B">
                    <a:alpha val="100000"/>
                  </a:srgbClr>
                </a:solidFill>
                <a:latin typeface="Calibri"/>
              </a:rPr>
              <a:t><![CDATA[Nonunion refers to failure of a fracture to heal within an expected time frame and without further surgical intervention. It is a significant complication in orthopaedic trauma and may result in pain, deformity, limb shortening, and functional disability. Management of nonunion depends on the underlying cause and may involve biological stimulation, mechanical stabilization, or reconstruction techniqu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Nonunion & Bone Transport — Ilizarov]]></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Ilizarov method is a revolutionary technique used for treating complex nonunions, bone defects, deformities, and limb length discrepancies. Developed by the Russian orthopaedic surgeon Gavriil Ilizarov, this method uses circular external fixation and controlled distraction osteogenesis to regenerate bone and soft tissu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Nonunion & Bone Transport — Ilizarov]]></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transport using the Ilizarov technique is particularly useful in cases of infected nonunion and large segmental bone defects where conventional fixation methods are inadequat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finition of Nonunion]]></a:t>
            </a:r>
            <a:br/>
            <a:br/>
            <a:br/>
            <a:r>
              <a:rPr lang="en-US" strike="noStrike" sz="1400" spc="0" u="none" cap="none">
                <a:solidFill>
                  <a:srgbClr val="1E293B">
                    <a:alpha val="100000"/>
                  </a:srgbClr>
                </a:solidFill>
                <a:latin typeface="Calibri"/>
              </a:rPr>
              <a:t><![CDATA[Nonunion is defined as failure of fracture healing after an adequate period of time, typically 6–9 months, with no evidence of progressive healing on radiographs for at least 3 month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rsistent fracture gap]]></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bsence of callus form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Nonunion & Bone Transport — Ilizarov]]></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in and instability at fracture sit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ailure of healing without interven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s of Nonunion]]></a:t>
            </a:r>
            <a:br/>
            <a:br/>
            <a:br/>
            <a:br/>
            <a:br/>
            <a:br/>
            <a:br/>
            <a:b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Characteristic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ypertrophic]]></a:t>
            </a:r>
            <a:br/>
            <a:r>
              <a:rPr lang="en-US" strike="noStrike" sz="1400" spc="0" u="none" cap="none">
                <a:solidFill>
                  <a:srgbClr val="1E293B">
                    <a:alpha val="100000"/>
                  </a:srgbClr>
                </a:solidFill>
                <a:latin typeface="Calibri"/>
              </a:rPr>
              <a:t><![CDATA[Abundant callus but unstable fix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trophic]]></a:t>
            </a:r>
            <a:br/>
            <a:r>
              <a:rPr lang="en-US" strike="noStrike" sz="1400" spc="0" u="none" cap="none">
                <a:solidFill>
                  <a:srgbClr val="1E293B">
                    <a:alpha val="100000"/>
                  </a:srgbClr>
                </a:solidFill>
                <a:latin typeface="Calibri"/>
              </a:rPr>
              <a:t><![CDATA[Minimal biological activ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ligotrophic]]></a:t>
            </a:r>
            <a:br/>
            <a:r>
              <a:rPr lang="en-US" strike="noStrike" sz="1400" spc="0" u="none" cap="none">
                <a:solidFill>
                  <a:srgbClr val="1E293B">
                    <a:alpha val="100000"/>
                  </a:srgbClr>
                </a:solidFill>
                <a:latin typeface="Calibri"/>
              </a:rPr>
              <a:t><![CDATA[Reduced callus form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ptic nonunion]]></a:t>
            </a:r>
            <a:br/>
            <a:r>
              <a:rPr lang="en-US" strike="noStrike" sz="1400" spc="0" u="none" cap="none">
                <a:solidFill>
                  <a:srgbClr val="1E293B">
                    <a:alpha val="100000"/>
                  </a:srgbClr>
                </a:solidFill>
                <a:latin typeface="Calibri"/>
              </a:rPr>
              <a:t><![CDATA[Associated with inf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uses of Nonunion]]></a:t>
            </a:r>
            <a:br/>
            <a:br/>
            <a:br/>
            <a:r>
              <a:rPr lang="en-US" strike="noStrike" sz="1400" spc="0" u="none" cap="none">
                <a:solidFill>
                  <a:srgbClr val="1E293B">
                    <a:alpha val="100000"/>
                  </a:srgbClr>
                </a:solidFill>
                <a:latin typeface="Calibri"/>
              </a:rPr>
              <a:t><![CDATA[Several biological and mechanical factors contribute to the development of nonun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adequate stabiliz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fection at fracture sit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Nonunion & Bone Transport — Ilizarov]]></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or blood suppl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rge fracture gap]]></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vere soft tissue inju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ient factors such as smoking or malnutri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inciples of Ilizarov Technique]]></a:t>
            </a:r>
            <a:br/>
            <a:br/>
            <a:br/>
            <a:r>
              <a:rPr lang="en-US" strike="noStrike" sz="1400" spc="0" u="none" cap="none">
                <a:solidFill>
                  <a:srgbClr val="1E293B">
                    <a:alpha val="100000"/>
                  </a:srgbClr>
                </a:solidFill>
                <a:latin typeface="Calibri"/>
              </a:rPr>
              <a:t><![CDATA[The Ilizarov technique is based on the principle of distraction osteogenesis. Controlled mechanical distraction stimulates new bone formation in the gap created by gradual separation of bone segm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ircular external fixato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ansosseous tensioned wi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ual distraction of bone segm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Nonunion & Bone Transport — Ilizarov]]></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generation of bone and soft tissu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onents of Ilizarov Frame]]></a:t>
            </a:r>
            <a:br/>
            <a:br/>
            <a:br/>
            <a:br/>
            <a:br/>
            <a:br/>
            <a:br/>
            <a:br/>
            <a:r>
              <a:rPr lang="en-US" strike="noStrike" sz="1400" spc="0" u="none" cap="none">
                <a:solidFill>
                  <a:srgbClr val="1E293B">
                    <a:alpha val="100000"/>
                  </a:srgbClr>
                </a:solidFill>
                <a:latin typeface="Calibri"/>
              </a:rPr>
              <a:t><![CDATA[Component]]></a:t>
            </a:r>
            <a:br/>
            <a:r>
              <a:rPr lang="en-US" strike="noStrike" sz="1400" spc="0" u="none" cap="none">
                <a:solidFill>
                  <a:srgbClr val="1E293B">
                    <a:alpha val="100000"/>
                  </a:srgbClr>
                </a:solidFill>
                <a:latin typeface="Calibri"/>
              </a:rPr>
              <a:t><![CDATA[Fun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ircular rings]]></a:t>
            </a:r>
            <a:br/>
            <a:r>
              <a:rPr lang="en-US" strike="noStrike" sz="1400" spc="0" u="none" cap="none">
                <a:solidFill>
                  <a:srgbClr val="1E293B">
                    <a:alpha val="100000"/>
                  </a:srgbClr>
                </a:solidFill>
                <a:latin typeface="Calibri"/>
              </a:rPr>
              <a:t><![CDATA[Provide structural 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nsioned wires]]></a:t>
            </a:r>
            <a:br/>
            <a:r>
              <a:rPr lang="en-US" strike="noStrike" sz="1400" spc="0" u="none" cap="none">
                <a:solidFill>
                  <a:srgbClr val="1E293B">
                    <a:alpha val="100000"/>
                  </a:srgbClr>
                </a:solidFill>
                <a:latin typeface="Calibri"/>
              </a:rPr>
              <a:t><![CDATA[Fix bone fragm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necting rods]]></a:t>
            </a:r>
            <a:br/>
            <a:r>
              <a:rPr lang="en-US" strike="noStrike" sz="1400" spc="0" u="none" cap="none">
                <a:solidFill>
                  <a:srgbClr val="1E293B">
                    <a:alpha val="100000"/>
                  </a:srgbClr>
                </a:solidFill>
                <a:latin typeface="Calibri"/>
              </a:rPr>
              <a:t><![CDATA[Maintain frame stru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raction device]]></a:t>
            </a:r>
            <a:br/>
            <a:r>
              <a:rPr lang="en-US" strike="noStrike" sz="1400" spc="0" u="none" cap="none">
                <a:solidFill>
                  <a:srgbClr val="1E293B">
                    <a:alpha val="100000"/>
                  </a:srgbClr>
                </a:solidFill>
                <a:latin typeface="Calibri"/>
              </a:rPr>
              <a:t><![CDATA[Gradually separate bone segm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Transport]]></a:t>
            </a:r>
            <a:br/>
            <a:br/>
            <a:br/>
            <a:r>
              <a:rPr lang="en-US" strike="noStrike" sz="1400" spc="0" u="none" cap="none">
                <a:solidFill>
                  <a:srgbClr val="1E293B">
                    <a:alpha val="100000"/>
                  </a:srgbClr>
                </a:solidFill>
                <a:latin typeface="Calibri"/>
              </a:rPr>
              <a:t><![CDATA[Bone transport is a technique used to reconstruct large bone defects. A segment of bone is gradually moved across the defect while new bone forms in the distraction gap.]]></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Nonunion & Bone Transport — Ilizarov]]></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ticotomy performed away from defec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segment gradually transport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generate bone forms behind transport seg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fect eventually filled with new b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cations for Ilizarov Method]]></a:t>
            </a:r>
            <a:br/>
            <a:br/>
            <a:br/>
            <a:r>
              <a:rPr lang="en-US" strike="noStrike" sz="1400" spc="0" u="none" cap="none">
                <a:solidFill>
                  <a:srgbClr val="1E293B">
                    <a:alpha val="100000"/>
                  </a:srgbClr>
                </a:solidFill>
                <a:latin typeface="Calibri"/>
              </a:rPr>
              <a:t><![CDATA[Infected nonun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rge bone defec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imb length discrepanc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genital deformit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ex fractures with bone lo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s of Distraction Osteogenesis]]></a:t>
            </a:r>
            <a:br/>
            <a:br/>
            <a:br/>
            <a:br/>
            <a:br/>
            <a:br/>
            <a:br/>
            <a:br/>
            <a:r>
              <a:rPr lang="en-US" strike="noStrike" sz="1400" spc="0" u="none" cap="none">
                <a:solidFill>
                  <a:srgbClr val="1E293B">
                    <a:alpha val="100000"/>
                  </a:srgbClr>
                </a:solidFill>
                <a:latin typeface="Calibri"/>
              </a:rPr>
              <a:t><![CDATA[Stage]]></a:t>
            </a:r>
            <a:br/>
            <a:r>
              <a:rPr lang="en-US" strike="noStrike" sz="1400" spc="0" u="none" cap="none">
                <a:solidFill>
                  <a:srgbClr val="1E293B">
                    <a:alpha val="100000"/>
                  </a:srgbClr>
                </a:solidFill>
                <a:latin typeface="Calibri"/>
              </a:rPr>
              <a:t><![CDATA[Descri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ency phase]]></a:t>
            </a:r>
            <a:br/>
            <a:r>
              <a:rPr lang="en-US" strike="noStrike" sz="1400" spc="0" u="none" cap="none">
                <a:solidFill>
                  <a:srgbClr val="1E293B">
                    <a:alpha val="100000"/>
                  </a:srgbClr>
                </a:solidFill>
                <a:latin typeface="Calibri"/>
              </a:rPr>
              <a:t><![CDATA[Initial healing period after corticotom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2026-07-28T01:48:35Z</dcterms:created>
  <dcterms:modified xsi:type="dcterms:W3CDTF">2026-07-28T01:48:35Z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