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3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itional SLiM-CRAB criteria (2014 International Myeloma Working Group update): S — Sixty percent or more plasma cells on bone marrow biopsy; Li — Light chain ratio ≥100 (involved:uninvolved); M — More than one focal lesion on MRI ≥5 mm; these `biomarkers of malignancy` indicate ultra-high risk smouldering myeloma requiring treatment even without CRAB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 & Investig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s in 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protein electrophoresis (SPE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clonal band (`M-band` or `M-protein`) — a narrow spike on the protein electrophoresis strip; IgG (60%) and IgA (20%) most common; IgM = Waldenström macroglobulinaemia (not myeloma); quantify the M-protein to assess tumour burden and treatment respon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nerstone of myeloma diagnosis; presence of M-protein >30 g/L = myeloma (not MGUS); rising M-protein = disease progression or relapse]]>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ine protein electrophoresis (UPEP) / Bence-Jones prote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e light chains (κ or λ) excreted in urine — Bence-Jones proteinuria; light chain myeloma produces only light chains (no heavy chain — SPEP may be negative); free light chain (FLC) assay on serum detects these more sensitively than urine dipstick (which misses light chain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ce-Jones proteins → cast nephropathy (myeloma kidney); FLC assay now standard — serum FLC ratio >100 (involved/uninvolved) = high risk (SLiM criterion)]]>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arrow biopsy (trephi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iltration by monoclonal plasma cells; MGUS <10% plasma cells; smouldering myeloma 10–60%; myeloma >10% plasma cells + CRAB/SLiM criteria; clonal plasma cells confirm myeloma (vs reactive plasmacytosis)]]>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firms diagnosis; assesses marrow involvement; required for ISS staging and treatment planning; cytogenetics (FISH) on marrow sample identifies high-risk cytogenetics (del17p, t(4;14), t(14;16)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le-body low-dose CT (WBLD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punched-out lytic lesions throughout the skeleton (skull, spine, ribs, pelvis, long bones); no sclerotic rim; no surrounding bone reaction; pathological fractures; vertebral compression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s replaced the skeletal survey (plain X-ray series) as the standard skeletal assessment in myeloma (NICE guidance, IMWG); detects lytic lesions 2–3× more than plain X-rays; guides which lesions need prophylactic fixation or radiotherap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isotope scan (Tc-99m MD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ly NEGATIVE (`cold` scan) or falsely normal; myeloma osteolysis is pure osteoclastic resorption without osteoblast repair → no technetium uptake; bone scan is NOT the imaging of choice for 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EXAM FACT: bone scan is unreliable for myeloma (cold); use WBLDCT or PET-CT (FDG-PET) instead; contrast with metastatic carcinoma where bone scan is ho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DG-PET/CT or whole-body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detects both focal lesions and diffuse marrow involvement; MRI is superior for spine assessment (cord compression, paraspinal extension) and diffuse marrow infilt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or whole-body MRI is recommended for staging and response assessment; MRI mandatory when spinal cord compression is sus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alkaline phosphatase (AL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or LOW in myeloma (DKK-1 inhibits osteoblasts — no bone formation despite extensive osteol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EXAM FACT: ALP normal/low in myeloma despite widespread bone destruction; contrast with metastatic cancer (osteoblastic or mixed), Paget`s, and bone healing where ALP is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paedic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fracture of the proximal femur: the most common orthopaedic surgical emergency in myeloma; indication for prophylactic or therapeutic intramedullary nailing or endoprosthetic replacement; intramedullary nail (cephalomedullary nail) is preferred for impending or established subtrochanteric or femoral shaft fractures — provides immediate stability and allows early weight-bearing; arthroplasty (hemiarthroplasty or total hip replacement) is preferred when the femoral head/neck is destroyed or when fracture pattern is not amenable to nailing; pre-operative radiotherapy (RT) to the lesion followed by surgical stabilisation reduces local recurrence; a critical principle: in myeloma, the ENTIRE femur should be protected if femoral fixation is performed — a nail spanning the full length protects against developing lesions elsewhere in the femur (use of a short nail leaving the distal femur unprotected risks a second pathological fracture through an unrecognised distal le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national Myeloma Working Group (IMWG). Criteria for the diagnosis of multiple myeloma. Leukemia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Multiple myeloma: diagnosis and management. NG35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jkumar SV et al. International Myeloma Working Group updated criteria for the diagnosis of multiple myeloma. Lancet Oncol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rpos E et al. International Myeloma Working Group recommendations for the treatment of multiple myeloma-related bone disease. J Clin Oncol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eman RE. Metastatic bone disease: clinical features, pathophysiology and treatment strategies. Cancer Treat Rev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gan GJ et al. First-line treatment with zoledronic acid as compared with clodronic acid in multiple myeloma. NEJM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dman GD. Mechanisms of bone lesions in multip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primary malignant bone tumor in adults (median age ~65 yrs). Neoplastic proliferation of plasma cells → monoclonal immunoglobulin production. Classical CRAB features: hyperCalcemia, Renal failure, Anemia, Bone lesions. Radiology: multiple punched-out lytic lesions, diffuse osteopenia. Diagnosis: SPEP/UPEP (M protein, Bence-Jones), bone marrow biopsy (>10% plasma cells). Ortho role: prophylactic fixation of impending fractures (Mirel’s >8), spinal decompression, bisphosphonates, vertebroplasty/kyphoplasty. Systemic therapy: chemo, immunomodulators, stem cell transplant.]]>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elevance to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myeloma (MM) is the most common primary malignancy of bone in adults over 40 years. It is a neoplasm of plasma cells (terminally differentiated B-lymphocytes) arising in the bone marrow. While myeloma is primarily managed by haematology, it frequently presents to orthopaedic surgeons with bone pain, pathological fractures, spinal cord compression, and hypercalcaemia — all requiring surgical or procedural intervention. Understanding the disease biology, the unique radiological pattern, the haematological workup, and the orthopaedic management principles is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6 per 100,000 per year; peak age 65–70 years; median age at diagnosis 69 years; slightly more common in males and in Black populations; 5-year survival has improved dramatically from ~25% (1990s) to ~55–60% with modern treatment (bortezomib, lenalidomide, autologous stem cell transplantation); skeletal involvement at diagnosis occurs in approximately 80% of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 of bone destruction in myeloma: myeloma plasma cells produce RANKL and inhibit OPG (osteoprotegerin) → massive osteoclast activation → widespread lytic bone destruction; DKK-1 (Dickkopf-1) produced by myeloma cells inhibits the Wnt signalling pathway in osteoblasts → suppressed bone formation; the net result is `pure osteolysis` without any reparative new bone formation — this is why myeloma lesions are `cold` on isotope bone scan (no osteoblast activity → no new bone → no technetium uptake); DKK-1 also explains why serum alkaline phosphatase is often NORMAL or LOW in myeloma (despite extensive bone destruction) — in contrast to metastatic carcinoma where ALP is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— CRAB Criteria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AB 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er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 / Det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 — Hypercalc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calcium >2.75 mmol/L (>11 mg/dL)]]>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last-mediated bone resorption releases calcium; hypercalcaemia causes nausea, vomiting, polyuria, polydipsia, confusion, renal impairment; treat with IV hydration + bisphosphonates (zoledronic acid) + steroids; life-threatening if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 — Renal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eatinine >177 µmol/L (>2 mg/dL)]]>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ltered light chains (Bence-Jones proteins) precipitate in renal tubules → myeloma cast nephropathy; hypercalcaemia; amyloid deposition; NSAIDs (commonly used for bone pain) worsen renal function — use sparing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— An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globin <100 g/L (<10 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row infiltration by plasma cells → reduced erythropoiesis; blood film shows rouleaux formation (red cells stack like coins due to elevated immunoglobulins); normochromic normocytic anaemia; ESR markedly elevated (often >100 mm/hr) — also due to elevated immunoglobulins]]>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 — Bone les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ytic bone lesions, osteoporosis, or pathological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ebral collapse fractures most common (spine: 60–70% of skeletal involvement); ribs; skull (`pepper-pot skull` — multiple punched-out lytic lesions); pelvis; proximal femur; long bone lytic lesions; pathological fractures of the proximal femur and humerus are the most common orthopaedic presentations requiring surgical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2026-06-13T13:34:29Z</dcterms:created>
  <dcterms:modified xsi:type="dcterms:W3CDTF">2026-06-13T13:34:29Z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