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299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orton’s Neurom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lder`s click test: the most specific clinical test — examiner squeezes the forefoot in the mediolateral direction (compresses the metatarsal heads together) with one hand while the other hand applies dorsal-to-plantar pressure over the web space; a palpable click (Mulder`s click) with reproduction of the patient`s pain = positive; sensitivity approximately 60%, specificity approximately 85%]]></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b space tenderness: direct plantar palpation between the metatarsal heads in the affected web space reproduces pain; more sensitive than Mulder`s test but less specif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b space pain with toe separation (Gauthier test): dorsal compression of the web space with passive toe separation; positive if pain reproduc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l Diagnosis]]></a:t>
            </a:r>
            <a:br/>
            <a:br/>
            <a:br/>
            <a:br/>
            <a:br/>
            <a:r>
              <a:rPr lang="en-US" strike="noStrike" sz="1400" spc="0" u="none" cap="none">
                <a:solidFill>
                  <a:srgbClr val="1E293B">
                    <a:alpha val="100000"/>
                  </a:srgbClr>
                </a:solidFill>
                <a:latin typeface="Calibri"/>
              </a:rPr>
              <a:t><![CDATA[Diagnosis]]></a:t>
            </a:r>
            <a:br/>
            <a:r>
              <a:rPr lang="en-US" strike="noStrike" sz="1400" spc="0" u="none" cap="none">
                <a:solidFill>
                  <a:srgbClr val="1E293B">
                    <a:alpha val="100000"/>
                  </a:srgbClr>
                </a:solidFill>
                <a:latin typeface="Calibri"/>
              </a:rPr>
              <a:t><![CDATA[Key Differentiating Fea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ton`s neuroma]]></a:t>
            </a:r>
            <a:br/>
            <a:r>
              <a:rPr lang="en-US" strike="noStrike" sz="1400" spc="0" u="none" cap="none">
                <a:solidFill>
                  <a:srgbClr val="1E293B">
                    <a:alpha val="100000"/>
                  </a:srgbClr>
                </a:solidFill>
                <a:latin typeface="Calibri"/>
              </a:rPr>
              <a:t><![CDATA[Third (or second) web space; burning/electric pain; Mulder`s click; relieved by removing sho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tarsalgia]]></a:t>
            </a:r>
            <a:br/>
            <a:r>
              <a:rPr lang="en-US" strike="noStrike" sz="1400" spc="0" u="none" cap="none">
                <a:solidFill>
                  <a:srgbClr val="1E293B">
                    <a:alpha val="100000"/>
                  </a:srgbClr>
                </a:solidFill>
                <a:latin typeface="Calibri"/>
              </a:rPr>
              <a:t><![CDATA[Diffuse forefoot pain; under metatarsal heads; callosity; no neurological symptoms; worse with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tarsal stress fracture]]></a:t>
            </a:r>
            <a:br/>
            <a:r>
              <a:rPr lang="en-US" strike="noStrike" sz="1400" spc="0" u="none" cap="none">
                <a:solidFill>
                  <a:srgbClr val="1E293B">
                    <a:alpha val="100000"/>
                  </a:srgbClr>
                </a:solidFill>
                <a:latin typeface="Calibri"/>
              </a:rPr>
              <a:t><![CDATA[Localised bone pain; positive hop test; history of sudden increase in activity; MRI or bone scan diagnostic; usually 2nd–4th metatarsal shaf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eiberg`s infraction (Freiberg disease)]]></a:t>
            </a:r>
            <a:br/>
            <a:r>
              <a:rPr lang="en-US" strike="noStrike" sz="1400" spc="0" u="none" cap="none">
                <a:solidFill>
                  <a:srgbClr val="1E293B">
                    <a:alpha val="100000"/>
                  </a:srgbClr>
                </a:solidFill>
                <a:latin typeface="Calibri"/>
              </a:rPr>
              <a:t><![CDATA[Osteochondrosis of the second (most common) metatarsal head; pain under metatarsal head; radiograph shows flattening and sclerosis; adolescents and young ad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metatarsal bursitis]]></a:t>
            </a:r>
            <a:br/>
            <a:r>
              <a:rPr lang="en-US" strike="noStrike" sz="1400" spc="0" u="none" cap="none">
                <a:solidFill>
                  <a:srgbClr val="1E293B">
                    <a:alpha val="100000"/>
                  </a:srgbClr>
                </a:solidFill>
                <a:latin typeface="Calibri"/>
              </a:rPr>
              <a:t><![CDATA[Fluid-filled bursa in the web space; USS distinguishes from neuroma; may coexist; treatment simil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ntar plate tear]]></a:t>
            </a:r>
            <a:br/>
            <a:r>
              <a:rPr lang="en-US" strike="noStrike" sz="1400" spc="0" u="none" cap="none">
                <a:solidFill>
                  <a:srgbClr val="1E293B">
                    <a:alpha val="100000"/>
                  </a:srgbClr>
                </a:solidFill>
                <a:latin typeface="Calibri"/>
              </a:rPr>
              <a:t><![CDATA[Pain under second MTPJ; instability and deviation of the second toe; positive drawer test at MTPJ; MRI diagnos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Diagnosis is primarily clinical — the combination of typical symptoms + Mulder`s sign + web space tenderness has good diagnostic accuracy; imaging performed to confirm or when diagnosis uncert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trasound (USS): imaging of choice for Morton`s neuroma — real-time dynamic assessment; identifies the hypoechoic nerve mass in the web space; dimensions measured; sensitivity 79–95%, specificity 78–99%; USS-guided injection can be performed simultaneously for diagnostic and therapeutic purpo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confirms the lesion (low T1, low-intermediate T2 signal in the web space); useful when USS equivocal or when multiple web spaces are involved; shows bursal component if present; not routinely required for straightforwar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ight-bearing foot radiographs: exclude metatarsal stress fracture, Freiberg`s infraction, and other bony pathology; do not visualise the neuroma itsel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ma size on imaging: lesions <5 mm may not require surgery; lesions >6–8 mm are associated with poorer response to conservative management and injection; lesion size alone does not determine treatment — clinical symptoms guide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Footwear modification: wide toe box, low heel, well-padded forefoot — most important first step; eliminates extrinsic compression; highly effective in early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tarsal dome pad: placed proximal to the metatarsal heads; redistributes forefoot load and spreads the metatarsals; reduces interdigital nerve 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orton TG. A peculiar and painful affection of the fourth metatarsophalangeal articulation. Am J Med Sci. 1876;71:37–45.]]></a:t>
            </a:r>
            <a:br/>
            <a:r>
              <a:rPr lang="en-US" strike="noStrike" sz="1200" spc="0" u="none" cap="none">
                <a:solidFill>
                  <a:srgbClr val="1E293B">
                    <a:alpha val="100000"/>
                  </a:srgbClr>
                </a:solidFill>
                <a:latin typeface="Calibri"/>
              </a:rPr>
              <a:t><![CDATA[Mulder JD. The causative mechanism in Morton metatarsalgia. J Bone Joint Surg Br. 1951;33(1):94–95.]]></a:t>
            </a:r>
            <a:br/>
            <a:r>
              <a:rPr lang="en-US" strike="noStrike" sz="1200" spc="0" u="none" cap="none">
                <a:solidFill>
                  <a:srgbClr val="1E293B">
                    <a:alpha val="100000"/>
                  </a:srgbClr>
                </a:solidFill>
                <a:latin typeface="Calibri"/>
              </a:rPr>
              <a:t><![CDATA[Jain S et al. Ultrasound versus MRI for Morton neuroma. Foot Ankle Int. 2016.]]></a:t>
            </a:r>
            <a:br/>
            <a:r>
              <a:rPr lang="en-US" strike="noStrike" sz="1200" spc="0" u="none" cap="none">
                <a:solidFill>
                  <a:srgbClr val="1E293B">
                    <a:alpha val="100000"/>
                  </a:srgbClr>
                </a:solidFill>
                <a:latin typeface="Calibri"/>
              </a:rPr>
              <a:t><![CDATA[Womack JW et al. Comparison of dorsal versus plantar incision for Morton neurectomy. Foot Ankle Int. 2008.]]></a:t>
            </a:r>
            <a:br/>
            <a:r>
              <a:rPr lang="en-US" strike="noStrike" sz="1200" spc="0" u="none" cap="none">
                <a:solidFill>
                  <a:srgbClr val="1E293B">
                    <a:alpha val="100000"/>
                  </a:srgbClr>
                </a:solidFill>
                <a:latin typeface="Calibri"/>
              </a:rPr>
              <a:t><![CDATA[Hassouna H et al. Outcome of Morton metatarsalgia after corticosteroid injection and conservative treatment. J Foot Ankle Surg. 2007.]]></a:t>
            </a:r>
            <a:br/>
            <a:r>
              <a:rPr lang="en-US" strike="noStrike" sz="1200" spc="0" u="none" cap="none">
                <a:solidFill>
                  <a:srgbClr val="1E293B">
                    <a:alpha val="100000"/>
                  </a:srgbClr>
                </a:solidFill>
                <a:latin typeface="Calibri"/>
              </a:rPr>
              <a:t><![CDATA[Thomson CE et al. Outcomes of Morton neuroma surgery: systematic review. Br J Surg. 2004.]]></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Morton`s Neuroma.]]></a:t>
            </a:r>
            <a:br/>
            <a:r>
              <a:rPr lang="en-US" strike="noStrike" sz="1200" spc="0" u="none" cap="none">
                <a:solidFill>
                  <a:srgbClr val="1E293B">
                    <a:alpha val="100000"/>
                  </a:srgbClr>
                </a:solidFill>
                <a:latin typeface="Calibri"/>
              </a:rPr>
              <a:t><![CDATA[Harrington T et al. 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erineural fibrosis of the common plantar digital nerve—classically in the 3rd webspace—causing burning plantar forefoot pain. Provocative tests: web‑space compression, Mulder’s click (palpable snap with medial–lateral squeeze), sensory symptoms into adjacent toes. Initial management is non‑operative: wide toe‑box shoes, metatarsal pads, activity modification; steroid injections provide short‑term relief; ultrasound‑guided ablation/PRP considered. Failure of conservative care → neurectomy of the affected common digital nerve through dorsal approach (risk: permanent web‑space numbness, stump neur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orton’s Neurom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Morton`s neuroma is a perineural fibrosis and degenerative change of the common digital nerve in the forefoot, most commonly occurring in the third web space (between the third and fourth metatarsals). Despite the historical name "neuroma," it is not a true neoplasm but rather a reactive fibrotic change of the nerve and its surrounding tissues in response to chronic mechanical compression and irritation. It is a very common cause of forefoot pain in middle-aged wom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one of the most common forefoot conditions; predominately affects women (female:male ratio approximately 8:1); peak incidence 40–60 years; bilateral in approximately 15–20%; multiple interspace involvement in approximately 1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web space: third web space (between 3rd and 4th metatarsal heads) — approximately 65–80% of cases; second web space approximately 20–30%; rarely first or fourth web space; the third web space is more susceptible because the common digital nerve in this space is larger (anastomosis between medial and lateral plantar nerves) and the intermetatarsal space is narrow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nerve compressed between metatarsal heads during weight-bearing → repeated trauma → perineural fibrosis → epineural thickening → degenerative axonal change; the transverse intermetatarsal ligament (TIML) overlies the nerve and contributes to compression; narrow footwear and high heels increase 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logy: perineural fibrosis, epineural thickening, axonal degeneration, and occasionally endarterial thickening — no neoplastic proliferation; the lesion is typically 5–10 mm in diamet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a:t>
            </a:r>
            <a:br/>
            <a:br/>
            <a:r>
              <a:rPr lang="en-US" strike="noStrike" sz="1400" spc="0" u="none" cap="none">
                <a:solidFill>
                  <a:srgbClr val="1E293B">
                    <a:alpha val="100000"/>
                  </a:srgbClr>
                </a:solidFill>
                <a:latin typeface="Calibri"/>
              </a:rPr>
              <a:t><![CDATA[Classic presentation: burning, sharp, electric, or cramping pain in the forefoot radiating to the toes of the affected web space; worsened by narrow shoes and high heels; relieved by removing shoes and massaging the foot; patients often describe the sensation of "walking on a pebble" or "something bunched in the so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ngling and numbness in the adjacent toes (between the third and fourth toes for third web space neuroma) in approximately 5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worsens with prolonged standing and walking; relieved by rest and removing footw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7">
  <a:themeElements>
    <a:clrScheme name="Theme1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2026-05-17T14:05:22Z</dcterms:created>
  <dcterms:modified xsi:type="dcterms:W3CDTF">2026-05-17T14:05:22Z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