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3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niscal Tears — Types &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ap (parrot-beak)]]></a:t>
            </a:r>
            <a:br/>
            <a:r>
              <a:rPr lang="en-US" strike="noStrike" sz="1400" spc="0" u="none" cap="none">
                <a:solidFill>
                  <a:srgbClr val="1E293B">
                    <a:alpha val="100000"/>
                  </a:srgbClr>
                </a:solidFill>
                <a:latin typeface="Calibri"/>
              </a:rPr>
              <a:t><![CDATA[Oblique tear creating a flap of meniscal tissue; the flap may catch between the femoral condyle and tibial plateau; common in young athletes]]></a:t>
            </a:r>
            <a:br/>
            <a:r>
              <a:rPr lang="en-US" strike="noStrike" sz="1400" spc="0" u="none" cap="none">
                <a:solidFill>
                  <a:srgbClr val="1E293B">
                    <a:alpha val="100000"/>
                  </a:srgbClr>
                </a:solidFill>
                <a:latin typeface="Calibri"/>
              </a:rPr>
              <a:t><![CDATA[Causes mechanical symptoms (catching, clicking); resect if in the avascular zone; repair if peripher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 degenerative]]></a:t>
            </a:r>
            <a:br/>
            <a:r>
              <a:rPr lang="en-US" strike="noStrike" sz="1400" spc="0" u="none" cap="none">
                <a:solidFill>
                  <a:srgbClr val="1E293B">
                    <a:alpha val="100000"/>
                  </a:srgbClr>
                </a:solidFill>
                <a:latin typeface="Calibri"/>
              </a:rPr>
              <a:t><![CDATA[Multiple planes of tear; often associated with OA; degenerative meniscal tears in middle-aged and older patients]]></a:t>
            </a:r>
            <a:br/>
            <a:r>
              <a:rPr lang="en-US" strike="noStrike" sz="1400" spc="0" u="none" cap="none">
                <a:solidFill>
                  <a:srgbClr val="1E293B">
                    <a:alpha val="100000"/>
                  </a:srgbClr>
                </a:solidFill>
                <a:latin typeface="Calibri"/>
              </a:rPr>
              <a:t><![CDATA[Most commonly encountered in the outpatient setting; evidence from FIDELITY, METEOR, and ESCAPE trials demonstrates that arthroscopic partial meniscectomy (APM) is no better than sham surgery or physiotherapy in patients with degenerative meniscal tears and concurrent OA changes; non-operative management is first-line for degenerative tears in patients >35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trauma (young patient — twisting injury often with ACL); insidious onset (degenerative — middle-aged patient, no clear injury); mechanical symptoms (clicking, catching, giving way, locking); joint line pain; effusion; locking (inability to fully extend the knee = bucket-handle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Murray test: the most widely used clinical test for meniscal tears; patient supine; hip and knee fully flexed; for medial meniscus — apply valgus stress + external tibial rotation; slowly extend the knee; a palpable `clunk` at the medial joint line = positive medial McMurray; for lateral meniscus — apply varus stress + internal tibial rotation; a clunk at the lateral joint line = positive lateral McMurray; sensitivity approximately 55–60%, specificity approximately 80–85%; the clunk (not just pain) is the positive finding — pain alone on McMurray is not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saly test: performed standing; the patient stands on one leg on the affected side with the knee in 20° flexion; the examiner holds the patient`s hands; the patient rotates the body medially and laterally three times; positive if joint line pain or locking sensation is reproduced; sensitivity approximately 89% (higher than McMurray), specificity approximately 97%; considered the most accurate single clinical test for menisc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ley test (grinding test): prone position; knee flexed to 90°; downward compression force applied through the foot while internally and externally rotating the tibia; positive if joint line pain reproduced; the Apley distraction test (traction rather than compression) should be negative if the pain is meniscal — distinguishes meniscal from ligamentous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line tenderness: palpation of the joint line with the knee in slight flexion; medial or lateral joint line tenderness is the most sensitive (but not specific) sign for a meniscal tear on the respective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weight-bearing), lateral, and 45° PA (tunnel view); assess for OA changes, joint space narrowing, loose bodies; X-rays are essential to exclude bony pathology and assess the degree of underlying OA (a key factor in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for meniscal pathology; sensitivity approximately 90–95%, specificity 85–95% for medial meniscal tears; slightly lower sensitivity for lateral tears (due to the popliteus hiatus); MRI grades meniscal signal changes: Grade 1 — intrasubstance signal not reaching the articular surface; Grade 2 — linear intrasubstance signal not reaching the articular surface (early degeneration); Grade 3 — signal reaching the articular surface = tear; MRI also identifies associated ligamentous injuries, chondral damage, and bone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airbank TJ. Knee joint changes after meniscectomy. J Bone Joint Surg Br. 1948;30(4):664–670.]]></a:t>
            </a:r>
            <a:br/>
            <a:r>
              <a:rPr lang="en-US" strike="noStrike" sz="1200" spc="0" u="none" cap="none">
                <a:solidFill>
                  <a:srgbClr val="1E293B">
                    <a:alpha val="100000"/>
                  </a:srgbClr>
                </a:solidFill>
                <a:latin typeface="Calibri"/>
              </a:rPr>
              <a:t><![CDATA[Sihvonen R et al. Arthroscopic partial meniscectomy versus sham surgery for a degenerative meniscal tear. N Engl J Med. 2013;369(26):2515–2524. (FIDELITY trial)]]></a:t>
            </a:r>
            <a:br/>
            <a:r>
              <a:rPr lang="en-US" strike="noStrike" sz="1200" spc="0" u="none" cap="none">
                <a:solidFill>
                  <a:srgbClr val="1E293B">
                    <a:alpha val="100000"/>
                  </a:srgbClr>
                </a:solidFill>
                <a:latin typeface="Calibri"/>
              </a:rPr>
              <a:t><![CDATA[Katz JN et al. Surgery versus physical therapy for a meniscal tear and osteoarthritis. N Engl J Med. 2013;368(18):1675–1684. (METEOR trial)]]></a:t>
            </a:r>
            <a:br/>
            <a:r>
              <a:rPr lang="en-US" strike="noStrike" sz="1200" spc="0" u="none" cap="none">
                <a:solidFill>
                  <a:srgbClr val="1E293B">
                    <a:alpha val="100000"/>
                  </a:srgbClr>
                </a:solidFill>
                <a:latin typeface="Calibri"/>
              </a:rPr>
              <a:t><![CDATA[Rongen JJ et al. Arthroscopic meniscal surgery versus exercise therapy for degenerative meniscal lesions of the knee. N Engl J Med. 2016. (ESCAPE trial)]]></a:t>
            </a:r>
            <a:br/>
            <a:r>
              <a:rPr lang="en-US" strike="noStrike" sz="1200" spc="0" u="none" cap="none">
                <a:solidFill>
                  <a:srgbClr val="1E293B">
                    <a:alpha val="100000"/>
                  </a:srgbClr>
                </a:solidFill>
                <a:latin typeface="Calibri"/>
              </a:rPr>
              <a:t><![CDATA[Henning CE et al. Arthroscopic repair of the meniscus. Clin Orthop Relat Res. 1990;(252):95–107.]]></a:t>
            </a:r>
            <a:br/>
            <a:r>
              <a:rPr lang="en-US" strike="noStrike" sz="1200" spc="0" u="none" cap="none">
                <a:solidFill>
                  <a:srgbClr val="1E293B">
                    <a:alpha val="100000"/>
                  </a:srgbClr>
                </a:solidFill>
                <a:latin typeface="Calibri"/>
              </a:rPr>
              <a:t><![CDATA[Espejo-Baena A et al. Meniscal repair — all-inside versus inside-out. Arthroscopy. 2009.]]></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nisci are fibrocartilaginous structures aiding load transmission, stability, and lubrication. Types: longitudinal, horizontal, radial, flap, bucket handle, complex. Clinical: joint line tenderness, locking, McMurray/Apley tests positive. Imaging: MRI is gold standard (sensitivity >90%). Treatment: preserve meniscus if possible; repair (inside-out, outside-in, all-inside) or partial meniscectomy.]]>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niscal Tears — Types &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eniscal tears are the most common knee injury requiring surgical intervention. The medial and lateral menisci are fibrocartilaginous C-shaped structures that serve critical functions — load transmission (they transmit approximately 50% of the compressive load in extension and 85% in flexion), shock absorption, joint stability, lubrication, and proprioception. Understanding the tear pattern, its location relative to the vascular supply, and the principles of repair versus resection is fundamental to knee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meniscus is less mobile (attached to the medial capsule and MCL), crescent-shaped, and more commonly torn; the lateral meniscus is more mobile, O-shaped (near-circular), covers more of the tibial plateau, and has a popliteus hiatus postero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zones of the meniscus: the meniscus is divided into three zones based on vascularity — the red-red zone (peripheral 25–30% of the meniscal width — well-vascularised from the perimeniscal capillary plexus; highest healing potential; ideal for repair); the red-white zone (the middle transitional zone — partial vascularity; marginal healing potential); the white-white zone (the inner 25–30% — avascular; no healing potential; tears in this zone should be resected); the location of a tear relative to these zones is the primary determinant of whether repair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niscus receives its vascular supply from the perimeniscal capillary plexus arising from the medial and lateral geniculate arteries; the inner two-thirds of the meniscus receives nutrients by diffusion from synovial fluid; the outer one-third is supplied directly by the capillary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atterns & Classification]]></a:t>
            </a:r>
            <a:br/>
            <a:br/>
            <a:br/>
            <a:br/>
            <a:br/>
            <a:r>
              <a:rPr lang="en-US" strike="noStrike" sz="1400" spc="0" u="none" cap="none">
                <a:solidFill>
                  <a:srgbClr val="1E293B">
                    <a:alpha val="100000"/>
                  </a:srgbClr>
                </a:solidFill>
                <a:latin typeface="Calibri"/>
              </a:rPr>
              <a:t><![CDATA[Tear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longitudinal (bucket-handle)]]></a:t>
            </a:r>
            <a:br/>
            <a:r>
              <a:rPr lang="en-US" strike="noStrike" sz="1400" spc="0" u="none" cap="none">
                <a:solidFill>
                  <a:srgbClr val="1E293B">
                    <a:alpha val="100000"/>
                  </a:srgbClr>
                </a:solidFill>
                <a:latin typeface="Calibri"/>
              </a:rPr>
              <a:t><![CDATA[Longitudinal vertical tear parallel to the meniscal circumference; the inner fragment displaces into the intercondylar notch (`bucket handle`); medial meniscus most commonly affected; associated with ACL tears]]></a:t>
            </a:r>
            <a:br/>
            <a:r>
              <a:rPr lang="en-US" strike="noStrike" sz="1400" spc="0" u="none" cap="none">
                <a:solidFill>
                  <a:srgbClr val="1E293B">
                    <a:alpha val="100000"/>
                  </a:srgbClr>
                </a:solidFill>
                <a:latin typeface="Calibri"/>
              </a:rPr>
              <a:t><![CDATA[Can cause locked knee (the displaced bucket handle blocks full extension); the most commonly repaired tear pattern; if peripheral (red-red zone), excellent healing with repair; always attempt repair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cleavage)]]></a:t>
            </a:r>
            <a:br/>
            <a:r>
              <a:rPr lang="en-US" strike="noStrike" sz="1400" spc="0" u="none" cap="none">
                <a:solidFill>
                  <a:srgbClr val="1E293B">
                    <a:alpha val="100000"/>
                  </a:srgbClr>
                </a:solidFill>
                <a:latin typeface="Calibri"/>
              </a:rPr>
              <a:t><![CDATA[Horizontal split through the meniscal substance; divides the meniscus into superior and inferior halves; often degenerative; frequently associated with meniscal cysts (particularly lateral meniscus)]]></a:t>
            </a:r>
            <a:br/>
            <a:r>
              <a:rPr lang="en-US" strike="noStrike" sz="1400" spc="0" u="none" cap="none">
                <a:solidFill>
                  <a:srgbClr val="1E293B">
                    <a:alpha val="100000"/>
                  </a:srgbClr>
                </a:solidFill>
                <a:latin typeface="Calibri"/>
              </a:rPr>
              <a:t><![CDATA[Usually in the white-white/red-white zone; resection of the unstable leaf; horizontal tears are associated with parameniscal cysts — drainage of the cyst through the tear during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Perpendicular to the circumferential fibres; disrupts the hoop stress function of the meniscus; even a small radial tear significantly impairs load transmission]]></a:t>
            </a:r>
            <a:br/>
            <a:r>
              <a:rPr lang="en-US" strike="noStrike" sz="1400" spc="0" u="none" cap="none">
                <a:solidFill>
                  <a:srgbClr val="1E293B">
                    <a:alpha val="100000"/>
                  </a:srgbClr>
                </a:solidFill>
                <a:latin typeface="Calibri"/>
              </a:rPr>
              <a:t><![CDATA[A complete radial tear is biomechanically equivalent to a total meniscectomy for the affected region; repair if possible; a small radial tear of the inner free edge (flap tear) can be res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2026-06-15T08:45:02Z</dcterms:created>
  <dcterms:modified xsi:type="dcterms:W3CDTF">2026-06-15T08:45:02Z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