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398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Disc Herniation — Classification, Diagnosi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disc]]></a:t>
            </a:r>
            <a:br/>
            <a:r>
              <a:rPr lang="en-US" strike="noStrike" sz="1400" spc="0" u="none" cap="none">
                <a:solidFill>
                  <a:srgbClr val="1E293B">
                    <a:alpha val="100000"/>
                  </a:srgbClr>
                </a:solidFill>
                <a:latin typeface="Calibri"/>
              </a:rPr>
              <a:t><![CDATA[No extension of disc material beyond the interspace; disc material contained entirely within the disc space bounded by the vertebral end plates and the outer annulus]]></a:t>
            </a:r>
            <a:br/>
            <a:r>
              <a:rPr lang="en-US" strike="noStrike" sz="1400" spc="0" u="none" cap="none">
                <a:solidFill>
                  <a:srgbClr val="1E293B">
                    <a:alpha val="100000"/>
                  </a:srgbClr>
                </a:solidFill>
                <a:latin typeface="Calibri"/>
              </a:rPr>
              <a:t><![CDATA[T2-weighted MRI: high signal nucleus (water content); uniform disc height; intact annular margins; no extension beyond vertebral body margins]]></a:t>
            </a:r>
            <a:br/>
            <a:r>
              <a:rPr lang="en-US" strike="noStrike" sz="1400" spc="0" u="none" cap="none">
                <a:solidFill>
                  <a:srgbClr val="1E293B">
                    <a:alpha val="100000"/>
                  </a:srgbClr>
                </a:solidFill>
                <a:latin typeface="Calibri"/>
              </a:rPr>
              <a:t><![CDATA[No neural compression; no symptoms attributable to disc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bulge]]></a:t>
            </a:r>
            <a:br/>
            <a:r>
              <a:rPr lang="en-US" strike="noStrike" sz="1400" spc="0" u="none" cap="none">
                <a:solidFill>
                  <a:srgbClr val="1E293B">
                    <a:alpha val="100000"/>
                  </a:srgbClr>
                </a:solidFill>
                <a:latin typeface="Calibri"/>
              </a:rPr>
              <a:t><![CDATA[Generalised or symmetric extension of disc material BEYOND the disc space margin by more than 25% of the disc circumference; the disc extends symmetrically in all directions (like a tyre that is losing air pressure); NOT a herniation; due to laxity of the annular fibres rather than a focal defect; a normal variant in older patients]]></a:t>
            </a:r>
            <a:br/>
            <a:r>
              <a:rPr lang="en-US" strike="noStrike" sz="1400" spc="0" u="none" cap="none">
                <a:solidFill>
                  <a:srgbClr val="1E293B">
                    <a:alpha val="100000"/>
                  </a:srgbClr>
                </a:solidFill>
                <a:latin typeface="Calibri"/>
              </a:rPr>
              <a:t><![CDATA[Smooth, symmetric, circumferential extension of disc margin beyond the end plates; no focal component; the disc appears broad-based and flat]]></a:t>
            </a:r>
            <a:br/>
            <a:r>
              <a:rPr lang="en-US" strike="noStrike" sz="1400" spc="0" u="none" cap="none">
                <a:solidFill>
                  <a:srgbClr val="1E293B">
                    <a:alpha val="100000"/>
                  </a:srgbClr>
                </a:solidFill>
                <a:latin typeface="Calibri"/>
              </a:rPr>
              <a:t><![CDATA[A disc bulge ALONE is a common incidental finding and is NOT the cause of radiculopathy; may contribute to central canal stenosis in combination with other degenerative changes (facet hypertrophy, ligamentum flavum hypertrophy); must be distinguished from focal protr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protrusion]]></a:t>
            </a:r>
            <a:br/>
            <a:r>
              <a:rPr lang="en-US" strike="noStrike" sz="1400" spc="0" u="none" cap="none">
                <a:solidFill>
                  <a:srgbClr val="1E293B">
                    <a:alpha val="100000"/>
                  </a:srgbClr>
                </a:solidFill>
                <a:latin typeface="Calibri"/>
              </a:rPr>
              <a:t><![CDATA[A FOCAL extension of disc material beyond the disc space involving LESS THAN 25% of the disc circumference; the base of the herniation (at the disc space) is WIDER THAN THE HEIGHT or WIDTH of the herniated material; the annular fibres are disrupted but the outermost annular fibres remain intact (the herniation has NOT completely ruptured through the annulus)]]></a:t>
            </a:r>
            <a:br/>
            <a:r>
              <a:rPr lang="en-US" strike="noStrike" sz="1400" spc="0" u="none" cap="none">
                <a:solidFill>
                  <a:srgbClr val="1E293B">
                    <a:alpha val="100000"/>
                  </a:srgbClr>
                </a:solidFill>
                <a:latin typeface="Calibri"/>
              </a:rPr>
              <a:t><![CDATA[Focal, asymmetric protrusion of disc material; the base is wider than the apex on axial MRI; continuous signal with the parent disc; typically posterolateral in location]]></a:t>
            </a:r>
            <a:br/>
            <a:r>
              <a:rPr lang="en-US" strike="noStrike" sz="1400" spc="0" u="none" cap="none">
                <a:solidFill>
                  <a:srgbClr val="1E293B">
                    <a:alpha val="100000"/>
                  </a:srgbClr>
                </a:solidFill>
                <a:latin typeface="Calibri"/>
              </a:rPr>
              <a:t><![CDATA[The most common type of disc herniation; produces focal nerve root compression; accounts for the majority of radiculopathy presentations; responds well to conservative management; the nucleus remains contained within the outer ann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extrusion]]></a:t>
            </a:r>
            <a:br/>
            <a:r>
              <a:rPr lang="en-US" strike="noStrike" sz="1400" spc="0" u="none" cap="none">
                <a:solidFill>
                  <a:srgbClr val="1E293B">
                    <a:alpha val="100000"/>
                  </a:srgbClr>
                </a:solidFill>
                <a:latin typeface="Calibri"/>
              </a:rPr>
              <a:t><![CDATA[A focal extension of disc material where the HEIGHT or WIDTH of the herniated material is GREATER THAN THE BASE at the disc space; the nucleus has completely ruptured through the full thickness of the annulus but remains CONNECTED to the parent disc by a `neck`; the herniated material may migrate cranially or caudally within the epidural space; the posterior longitudinal ligament may still contain the herniation]]></a:t>
            </a:r>
            <a:br/>
            <a:r>
              <a:rPr lang="en-US" strike="noStrike" sz="1400" spc="0" u="none" cap="none">
                <a:solidFill>
                  <a:srgbClr val="1E293B">
                    <a:alpha val="100000"/>
                  </a:srgbClr>
                </a:solidFill>
                <a:latin typeface="Calibri"/>
              </a:rPr>
              <a:t><![CDATA[The herniated fragment is larger at its apex than at its base on axial MRI; a `mushroom` or `teardrop` shape; may be seen to migrate cranially or caudally on sagittal sequences; remains in continuity with the parent disc]]></a:t>
            </a:r>
            <a:br/>
            <a:r>
              <a:rPr lang="en-US" strike="noStrike" sz="1400" spc="0" u="none" cap="none">
                <a:solidFill>
                  <a:srgbClr val="1E293B">
                    <a:alpha val="100000"/>
                  </a:srgbClr>
                </a:solidFill>
                <a:latin typeface="Calibri"/>
              </a:rPr>
              <a:t><![CDATA[More severe nerve root compression than protrusion; less likely to resolve spontaneously than protrusion (the extruded fragment is larger and causes more displacement of the nerve root); may produce more severe neurological deficit; paradoxically, extrusions may undergo faster spontaneous resorption than protrusions because the exposed nuclear material triggers a greater inflammatory and immunological response (phagocytosis by macroph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sequestration (free fragment)]]></a:t>
            </a:r>
            <a:br/>
            <a:r>
              <a:rPr lang="en-US" strike="noStrike" sz="1400" spc="0" u="none" cap="none">
                <a:solidFill>
                  <a:srgbClr val="1E293B">
                    <a:alpha val="100000"/>
                  </a:srgbClr>
                </a:solidFill>
                <a:latin typeface="Calibri"/>
              </a:rPr>
              <a:t><![CDATA[The herniated disc material has LOST ALL CONTINUITY with the parent disc — a free fragment of nuclear material lies within the epidural space; the fragment may migrate significantly cranially, caudally, or laterally from the disc of origin; the fragment is NOT visible at the level of the disc space on imaging (it has migrated)]]></a:t>
            </a:r>
            <a:br/>
            <a:r>
              <a:rPr lang="en-US" strike="noStrike" sz="1400" spc="0" u="none" cap="none">
                <a:solidFill>
                  <a:srgbClr val="1E293B">
                    <a:alpha val="100000"/>
                  </a:srgbClr>
                </a:solidFill>
                <a:latin typeface="Calibri"/>
              </a:rPr>
              <a:t><![CDATA[A discrete free fragment of disc material within the epidural space, separate from the disc; T2 signal may be variable (low signal sequestra are desiccated and degenerate; high signal sequestra are hydrated and recent); no connection to the parent disc; may be found at a different level from the disc space]]></a:t>
            </a:r>
            <a:br/>
            <a:r>
              <a:rPr lang="en-US" strike="noStrike" sz="1400" spc="0" u="none" cap="none">
                <a:solidFill>
                  <a:srgbClr val="1E293B">
                    <a:alpha val="100000"/>
                  </a:srgbClr>
                </a:solidFill>
                <a:latin typeface="Calibri"/>
              </a:rPr>
              <a:t><![CDATA[The most severe morphological type; the free fragment causes significant neural compression; surgical removal is typically required because spontaneous resorption of a completely sequestered fragment is less predictable; the fragment may compress the nerve root at an atypical level (above or below the disc of origin), explaining why symptoms may not match the expected dermatomal pattern for that disc level — `hidden` or migrated sequestra are a cause of failed conservative management and missed diagnoses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Herniation within the Canal]]></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oot Compressed]]></a:t>
            </a:r>
            <a:br/>
            <a:r>
              <a:rPr lang="en-US" strike="noStrike" sz="1400" spc="0" u="none" cap="none">
                <a:solidFill>
                  <a:srgbClr val="1E293B">
                    <a:alpha val="100000"/>
                  </a:srgbClr>
                </a:solidFill>
                <a:latin typeface="Calibri"/>
              </a:rPr>
              <a:t><![CDATA[Clinical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aracentral)]]></a:t>
            </a:r>
            <a:br/>
            <a:r>
              <a:rPr lang="en-US" strike="noStrike" sz="1400" spc="0" u="none" cap="none">
                <a:solidFill>
                  <a:srgbClr val="1E293B">
                    <a:alpha val="100000"/>
                  </a:srgbClr>
                </a:solidFill>
                <a:latin typeface="Calibri"/>
              </a:rPr>
              <a:t><![CDATA[The most common location (~90%); the herniation protrudes posterolaterally, into the lateral recess of the spinal canal; at this location it compresses the TRAVERSING (descending) nerve root — the root that is heading towards the foramen at the NEXT level below]]></a:t>
            </a:r>
            <a:br/>
            <a:r>
              <a:rPr lang="en-US" strike="noStrike" sz="1400" spc="0" u="none" cap="none">
                <a:solidFill>
                  <a:srgbClr val="1E293B">
                    <a:alpha val="100000"/>
                  </a:srgbClr>
                </a:solidFill>
                <a:latin typeface="Calibri"/>
              </a:rPr>
              <a:t><![CDATA[At L4/5: compresses the L5 root (the traversing root); at L5/S1: compresses the S1 root; the `exiting` root at the level of herniation is spared in posterolateral herniations]]></a:t>
            </a:r>
            <a:br/>
            <a:r>
              <a:rPr lang="en-US" strike="noStrike" sz="1400" spc="0" u="none" cap="none">
                <a:solidFill>
                  <a:srgbClr val="1E293B">
                    <a:alpha val="100000"/>
                  </a:srgbClr>
                </a:solidFill>
                <a:latin typeface="Calibri"/>
              </a:rPr>
              <a:t><![CDATA[Unilateral radiculopathy in the dermatomal distribution of the compressed root; the most common clinical presentation of disc hern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aminal]]></a:t>
            </a:r>
            <a:br/>
            <a:r>
              <a:rPr lang="en-US" strike="noStrike" sz="1400" spc="0" u="none" cap="none">
                <a:solidFill>
                  <a:srgbClr val="1E293B">
                    <a:alpha val="100000"/>
                  </a:srgbClr>
                </a:solidFill>
                <a:latin typeface="Calibri"/>
              </a:rPr>
              <a:t><![CDATA[The herniation occurs within the intervertebral foramen; compresses the EXITING (same-level) nerve root — the root that exits the foramen at the SAME level as the disc herniation]]></a:t>
            </a:r>
            <a:br/>
            <a:r>
              <a:rPr lang="en-US" strike="noStrike" sz="1400" spc="0" u="none" cap="none">
                <a:solidFill>
                  <a:srgbClr val="1E293B">
                    <a:alpha val="100000"/>
                  </a:srgbClr>
                </a:solidFill>
                <a:latin typeface="Calibri"/>
              </a:rPr>
              <a:t><![CDATA[At L4/5: compresses the L4 root (the exiting root); at L5/S1: compresses the L5 root; foraminal herniations cause single-root compression at the SAME level rather than one level below]]></a:t>
            </a:r>
            <a:br/>
            <a:r>
              <a:rPr lang="en-US" strike="noStrike" sz="1400" spc="0" u="none" cap="none">
                <a:solidFill>
                  <a:srgbClr val="1E293B">
                    <a:alpha val="100000"/>
                  </a:srgbClr>
                </a:solidFill>
                <a:latin typeface="Calibri"/>
              </a:rPr>
              <a:t><![CDATA[Severe radiculopathy; the compressed root is exiting the canal and has less space in the foramen than in the central canal; foraminal herniations are easily missed on MRI if the review is limited to axial sequences — dedicated foraminal sequences or careful sagittal review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 lateral (extraforaminal)]]></a:t>
            </a:r>
            <a:br/>
            <a:r>
              <a:rPr lang="en-US" strike="noStrike" sz="1400" spc="0" u="none" cap="none">
                <a:solidFill>
                  <a:srgbClr val="1E293B">
                    <a:alpha val="100000"/>
                  </a:srgbClr>
                </a:solidFill>
                <a:latin typeface="Calibri"/>
              </a:rPr>
              <a:t><![CDATA[The herniation is entirely OUTSIDE the foramen — lateral to the pedicle; uncommon (~10%); often missed on standard MRI unless the field of view extends laterally enough]]></a:t>
            </a:r>
            <a:br/>
            <a:r>
              <a:rPr lang="en-US" strike="noStrike" sz="1400" spc="0" u="none" cap="none">
                <a:solidFill>
                  <a:srgbClr val="1E293B">
                    <a:alpha val="100000"/>
                  </a:srgbClr>
                </a:solidFill>
                <a:latin typeface="Calibri"/>
              </a:rPr>
              <a:t><![CDATA[Compresses the EXITING root at that level; at L4/5: compresses L4; at L5/S1: compresses L5; same-level root compression — the symptoms match the SAME level disc, not one level below]]></a:t>
            </a:r>
            <a:br/>
            <a:r>
              <a:rPr lang="en-US" strike="noStrike" sz="1400" spc="0" u="none" cap="none">
                <a:solidFill>
                  <a:srgbClr val="1E293B">
                    <a:alpha val="100000"/>
                  </a:srgbClr>
                </a:solidFill>
                <a:latin typeface="Calibri"/>
              </a:rPr>
              <a:t><![CDATA[Often requires a paramedian surgical approach (Wiltse approach) rather than the standard midline approach; can be missed unless specifically sought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xter WJ, Barr JS. Rupture of the intervertebral disc with involvement of the spinal canal. N Engl J Med. 1934;211(5):210–215.]]></a:t>
            </a:r>
            <a:br/>
            <a:r>
              <a:rPr lang="en-US" strike="noStrike" sz="1200" spc="0" u="none" cap="none">
                <a:solidFill>
                  <a:srgbClr val="1E293B">
                    <a:alpha val="100000"/>
                  </a:srgbClr>
                </a:solidFill>
                <a:latin typeface="Calibri"/>
              </a:rPr>
              <a:t><![CDATA[Fardon DF et al. Lumbar disc nomenclature — version 2.0. Spine J. 2014;14(11):2525–2545.]]></a:t>
            </a:r>
            <a:br/>
            <a:r>
              <a:rPr lang="en-US" strike="noStrike" sz="1200" spc="0" u="none" cap="none">
                <a:solidFill>
                  <a:srgbClr val="1E293B">
                    <a:alpha val="100000"/>
                  </a:srgbClr>
                </a:solidFill>
                <a:latin typeface="Calibri"/>
              </a:rPr>
              <a:t><![CDATA[Weinstein JN et al. Surgical vs nonoperative treatment for lumbar disc herniation — the Spine Patient Outcomes Research Trial (SPORT) — a randomized trial. JAMA. 2006;296(20):2441–2450.]]></a:t>
            </a:r>
            <a:br/>
            <a:r>
              <a:rPr lang="en-US" strike="noStrike" sz="1200" spc="0" u="none" cap="none">
                <a:solidFill>
                  <a:srgbClr val="1E293B">
                    <a:alpha val="100000"/>
                  </a:srgbClr>
                </a:solidFill>
                <a:latin typeface="Calibri"/>
              </a:rPr>
              <a:t><![CDATA[Weber H. Lumbar disc herniation — a controlled prospective study with ten years of observation. Spine. 1983;8(2):131–140.]]></a:t>
            </a:r>
            <a:br/>
            <a:r>
              <a:rPr lang="en-US" strike="noStrike" sz="1200" spc="0" u="none" cap="none">
                <a:solidFill>
                  <a:srgbClr val="1E293B">
                    <a:alpha val="100000"/>
                  </a:srgbClr>
                </a:solidFill>
                <a:latin typeface="Calibri"/>
              </a:rPr>
              <a:t><![CDATA[Macnab I. Negative disc exploration — an analysis of the causes of nerve-root involvement in sixty-eight patients. J Bone Joint Surg Am. 1971;53(5):891–903.]]></a:t>
            </a:r>
            <a:br/>
            <a:r>
              <a:rPr lang="en-US" strike="noStrike" sz="1200" spc="0" u="none" cap="none">
                <a:solidFill>
                  <a:srgbClr val="1E293B">
                    <a:alpha val="100000"/>
                  </a:srgbClr>
                </a:solidFill>
                <a:latin typeface="Calibri"/>
              </a:rPr>
              <a:t><![CDATA[Gleave JR, Macfarlane R. Prognosis for recovery of bladder fu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lumbar disc herniation covering disc anatomy and pathology, morphological classification (protrusion, extrusion, sequestration), dermatomal levels, clinical syndromes by level, Macnab outcome criteria, conservative and surgical management including microdiscectomy, and cauda equina syndrome a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Disc Herniation — Classification, Diagnosi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Lumbar disc herniation (LDH) is one of the most common and clinically significant conditions in orthopaedic and spinal surgery, affecting approximately 1–3% of the population at any given time and accounting for the majority of surgically treated spinal conditions worldwide. It occurs when nuclear material from the intervertebral disc — the nucleus pulposus — migrates through a defect in the annulus fibrosus to compress adjacent neural structures (nerve roots or, in severe cases, the cauda equina). The clinical syndrome that results — radiculopathy — is characterised by pain, paraesthesia, and neurological deficit in the dermatomal and myotomal distribution of the compressed nerve root, and must be distinguished from referred (non-dermatomal) back pain. The vast majority of lumbar disc herniations (approximately 90%) resolve with conservative management within 6–12 weeks; surgery is indicated for a minority of patients who fail conservative management or who present with progressive neurological deficit or cauda equina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at 30–50 years; male predominance (male:female ratio approximately 2:1); the L4/5 and L5/S1 levels account for approximately 90–95% of all symptomatic lumbar disc herniations; L3/4 accounts for approximately 5%; higher lumbar levels (L1/2, L2/3) are uncommon; the most common root compressed at L4/5 is L5; at L5/S1 is S1; at L3/4 is L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heavy physical labour and repetitive bending/twisting; prolonged sitting (truck drivers, office workers); smoking (impairs disc nutrition); obesity; previous disc herniation; genetic predisposition (familial aggregation of disc degeneration has been demonstrated); age (disc water content decreases progressively after the third decade, reducing the nucleus`s ability to absorb and distribute compressive loads); sudden heavy lifting or Valsalva manoeuvre precipitates acute herniation in a predisposed dis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The Intervertebral Disc]]></a:t>
            </a:r>
            <a:br/>
            <a:br/>
            <a:r>
              <a:rPr lang="en-US" strike="noStrike" sz="1400" spc="0" u="none" cap="none">
                <a:solidFill>
                  <a:srgbClr val="1E293B">
                    <a:alpha val="100000"/>
                  </a:srgbClr>
                </a:solidFill>
                <a:latin typeface="Calibri"/>
              </a:rPr>
              <a:t><![CDATA[Structure of the intervertebral disc: (1) Nucleus pulposus — the central gelatinous core; composed primarily of type II collagen, aggrecan (a proteoglycan that binds water), and water (approximately 80% in a young adult, falling to 70% with age); the nucleus acts as a hydrostatic pressure vessel that distributes compressive load uniformly across the annulus; the notochordal cells that originally form the nucleus are replaced by fibrochondrocytes with ageing; (2) Annulus fibrosus — the outer fibrous ring; composed of concentric lamellae of type I collagen fibres arranged in alternating oblique directions (approximately ±30° to the disc plane); the outer annulus is innervated and vascularised; the inner annulus is avascular and aneural; the posterior annulus is thinner and weaker than the anterior annulus, explaining the predominance of posterior and posterolateral herniations; (3) Cartilaginous end plates — hyaline cartilage interfaces between the disc and the vertebral body; the primary route of nutrient delivery to the avascular disc by di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nutrition and degeneration: the disc is the largest avascular structure in the body; nutrition (glucose, oxygen) diffuses from the vertebral end plate capillaries through the end plate cartilage and into the disc; waste products (lactate, CO₂) diffuse in the opposite direction; this diffusion gradient is dependent on end plate integrity and disc hydration; smoking, diabetes, and end plate calcification impair diffusion and accelerate disc degeneration; the `cascade` of disc degeneration: loss of proteoglycan → loss of water content → loss of disc height → increased annular stress → annular tears → herniation or disc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longitudinal ligament (PLL): runs along the posterior aspect of the vertebral bodies and intervertebral discs within the spinal canal; the PLL is widest and strongest centrally, tapering laterally; this anatomy explains why most disc herniations occur POSTEROLATERALLY (at the lateral edge of the PLL where it is thinnest and weakest) rather than centrally; a central herniation must rupture through the thicker central PLL and tends to produce central spinal canal compromise (bilateral or cauda equina symptoms) rather than unilateral root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of Disc Herniation]]></a:t>
            </a:r>
            <a:br/>
            <a:r>
              <a:rPr lang="en-US" strike="noStrike" sz="1400" spc="0" u="none" cap="none">
                <a:solidFill>
                  <a:srgbClr val="1E293B">
                    <a:alpha val="100000"/>
                  </a:srgbClr>
                </a:solidFill>
                <a:latin typeface="Calibri"/>
              </a:rPr>
              <a:t><![CDATA[The North American Spine Society (NASS), American Society of Spine Radiology (ASSR), and American Society of Neuroradiology (ASNR) published a consensus classification of disc pathology (2001, revised 2014) that provides standardised terminology for describing lumbar disc herniation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orphology on MRI]]></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2026-05-17T13:12:42Z</dcterms:created>
  <dcterms:modified xsi:type="dcterms:W3CDTF">2026-05-17T13:12:42Z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