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320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evine–Edwards — Hangman’s (Traumatic Spondylolisthesis of Axi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Significant anterior translation AND severe angulation]]></a:t>
            </a:r>
            <a:br/>
            <a:r>
              <a:rPr lang="en-US" strike="noStrike" sz="1400" spc="0" u="none" cap="none">
                <a:solidFill>
                  <a:srgbClr val="1E293B">
                    <a:alpha val="100000"/>
                  </a:srgbClr>
                </a:solidFill>
                <a:latin typeface="Calibri"/>
              </a:rPr>
              <a:t><![CDATA[Both significant translation AND angulation]]></a:t>
            </a:r>
            <a:br/>
            <a:r>
              <a:rPr lang="en-US" strike="noStrike" sz="1400" spc="0" u="none" cap="none">
                <a:solidFill>
                  <a:srgbClr val="1E293B">
                    <a:alpha val="100000"/>
                  </a:srgbClr>
                </a:solidFill>
                <a:latin typeface="Calibri"/>
              </a:rPr>
              <a:t><![CDATA[COMPLETE DISRUPTION — severe flexion-distraction mechanism; the C2-C3 disc and ALL ligamentous complex are completely disrupted; bilateral C2-C3 facet dislocation is present in addition to the bilateral C2 pars fractures; the combination of pars fractures + facet dislocation = the most severe hangman`s variant]]></a:t>
            </a:r>
            <a:br/>
            <a:r>
              <a:rPr lang="en-US" strike="noStrike" sz="1400" spc="0" u="none" cap="none">
                <a:solidFill>
                  <a:srgbClr val="1E293B">
                    <a:alpha val="100000"/>
                  </a:srgbClr>
                </a:solidFill>
                <a:latin typeface="Calibri"/>
              </a:rPr>
              <a:t><![CDATA[HIGHLY UNSTABLE — the combination of bilateral pars fractures AND bilateral C2-C3 facet dislocation creates profound instability; neurological injury is most common in this type (the facet dislocation compresses the cord at C2-C3)]]></a:t>
            </a:r>
            <a:br/>
            <a:r>
              <a:rPr lang="en-US" strike="noStrike" sz="1400" spc="0" u="none" cap="none">
                <a:solidFill>
                  <a:srgbClr val="1E293B">
                    <a:alpha val="100000"/>
                  </a:srgbClr>
                </a:solidFill>
                <a:latin typeface="Calibri"/>
              </a:rPr>
              <a:t><![CDATA[SURGICAL — urgent reduction and surgical stabilisation; the facet dislocation must be reduced; careful pre-operative assessment of the disc (herniation can occur with reduction → anterior approach for disc removal before posterior reduction); posterior C2-C3 fusion (or C1-C3 fusion depending on the extent of C1-C2 instability); anterior C2-C3 discectomy + fusion for associated disc herniation; the rarest and most dangerous hangman`s vari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Clinical Points]]></a:t>
            </a:r>
            <a:br/>
            <a:br/>
            <a:r>
              <a:rPr lang="en-US" strike="noStrike" sz="1400" spc="0" u="none" cap="none">
                <a:solidFill>
                  <a:srgbClr val="1E293B">
                    <a:alpha val="100000"/>
                  </a:srgbClr>
                </a:solidFill>
                <a:latin typeface="Calibri"/>
              </a:rPr>
              <a:t><![CDATA[Why hangman`s fractures are often neurologically intact: the bilateral pars fracture creates a situation analogous to a bilateral laminotomy — the posterior C2 arch is fractured away from the C2 body; the anterior fragment moves forward (with the C1-C2 complex) and the posterior fragment moves backward with the C3 ring; this bilateral separation INCREASES the diameter of the spinal canal at C2 (auto-decompression); the spinal cord is not trapped between the C2 body and the C2 arch because the arch has moved posteriorly; the neurological deficit in hangman`s fractures (when present) is usually from the accompanying translation or angulation compressing the cord at C2-C3 rather than from the pars fracture itsel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standard AP, lateral, and open-mouth odontoid (AP) views; CT of the cervical spine (detects the bilateral pars fractures, C2-C3 facet alignment, and disc space); MRI for all cases with neurological deficit (disc herniation at C2-C3, cord signal changes); dynamic (flexion-extension) X-rays after 6–8 weeks of immobilisation to assess stability of a Type I/II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management distinction — Type II vs Type IIA: Type II = translation and angulation from extension-axial mechanism → treat with traction first to reduce the translation, then halo vest; Type IIA = angulation predominantly without translation from flexion-distraction mechanism → DO NOT use traction (it will increase the distraction and worsen the injury); immobilise in slight extension with halo vest; this distinction is the most important and most commonly examined point in hangman`s frac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Levine-Edwards: Type I (<3 mm translation, <11° angulation, intact C2-C3 disc — STABLE, hard collar 12 weeks); Type II (>3 mm + >11°, disrupted disc — UNSTABLE, halo vest or surgery); Type IIA (minimal translation, severe angulation, flexion-distraction — UNSTABLE, NO TRACTION); Type III (translation + angulation + facet dislocation — SURGICAL, most severe)]]>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decompression: bilateral pars fracture → posterior arch separates from C2 body → canal widened → cord not compressed → most patients neurologically intact; the `surgical laminotomy` created by the fracture itsel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 — DO NOT TRACTION: the most important management rule; Type IIA is a flexion-distraction injury; the ALL is intact; the PLL is torn; traction distracts through the intact ALL and worsens the kyphosis; CONTRAST with Type II where traction reduces the translational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placement thresholds: <3 mm translation AND <11° angulation = Type I (stable); >3 mm OR >11° = Type II or higher (unstable); the `3 mm and 11°` thresholds are the key numbers for Levine-Edwards]]>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lo vest complications in the elderly: pin loosening (most common); pin-site infection; respiratory restriction; dysphagia; pressure sores; paradoxical cervical movement (`snaking motion` at C1-C2 despite rigid external fixation — particularly in elderly with osteoporosis); these complications drive the trend toward surgical stabilisation in elderl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bilateral pars + bilateral facet dislocation; rare and severe; neurological injury more common; surgical reduction + fusion; beware disc herniation at C2-C3 during reduction — anterior approach for disc removal before posterior reduction to avoid cord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evine AM, Edwards CC. The management of traumatic spondylolisthesis of the axis. J Bone Joint Surg Am. 1985;67(2):217–226.]]></a:t>
            </a:r>
            <a:br/>
            <a:r>
              <a:rPr lang="en-US" strike="noStrike" sz="1200" spc="0" u="none" cap="none">
                <a:solidFill>
                  <a:srgbClr val="1E293B">
                    <a:alpha val="100000"/>
                  </a:srgbClr>
                </a:solidFill>
                <a:latin typeface="Calibri"/>
              </a:rPr>
              <a:t><![CDATA[Francis WR, Fielding JW, Hawkins RJ, Pepin J, Hensinger R. Traumatic spondylolisthesis of the axis. J Bone Joint Surg Br. 1981.]]></a:t>
            </a:r>
            <a:br/>
            <a:r>
              <a:rPr lang="en-US" strike="noStrike" sz="1200" spc="0" u="none" cap="none">
                <a:solidFill>
                  <a:srgbClr val="1E293B">
                    <a:alpha val="100000"/>
                  </a:srgbClr>
                </a:solidFill>
                <a:latin typeface="Calibri"/>
              </a:rPr>
              <a:t><![CDATA[Effendi B et al. Fractures of the ring of the axis — a classification based on the analysis of 131 cases. J Bone Joint Surg Br. 1981.]]></a:t>
            </a:r>
            <a:br/>
            <a:r>
              <a:rPr lang="en-US" strike="noStrike" sz="1200" spc="0" u="none" cap="none">
                <a:solidFill>
                  <a:srgbClr val="1E293B">
                    <a:alpha val="100000"/>
                  </a:srgbClr>
                </a:solidFill>
                <a:latin typeface="Calibri"/>
              </a:rPr>
              <a:t><![CDATA[Clark CR, White AA. Fractures of the dens — a multicenter study. J Bone Joint Surg Am. 1985.]]></a:t>
            </a:r>
            <a:br/>
            <a:r>
              <a:rPr lang="en-US" strike="noStrike" sz="1200" spc="0" u="none" cap="none">
                <a:solidFill>
                  <a:srgbClr val="1E293B">
                    <a:alpha val="100000"/>
                  </a:srgbClr>
                </a:solidFill>
                <a:latin typeface="Calibri"/>
              </a:rPr>
              <a:t><![CDATA[Hadley MN et al. Acute axis fractures — a review of 229 cases. J Neurosurg. 198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Hangman`s Fracture; Levine-Edwards; Traumatic Spondylolisthesis of the Axis; C2 Frac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 I: 3 mm and/or angulation (disc injury) — traction/halo or surgery. Type IIa: flexion–distraction variant (marked angulation). Type III: with C2–3 facet dislocation — unstable, surg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evine–Edwards — Hangman’s (Traumatic Spondylolisthesis of Axi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Hangman`s Fracture]]></a:t>
            </a:r>
            <a:br/>
            <a:br/>
            <a:r>
              <a:rPr lang="en-US" strike="noStrike" sz="1400" spc="0" u="none" cap="none">
                <a:solidFill>
                  <a:srgbClr val="1E293B">
                    <a:alpha val="100000"/>
                  </a:srgbClr>
                </a:solidFill>
                <a:latin typeface="Calibri"/>
              </a:rPr>
              <a:t><![CDATA[The `hangman`s fracture` (traumatic spondylolisthesis of the axis) is a bilateral fracture of the neural arch of C2 (the pars interarticularis — the narrow bridge of bone between the superior and inferior articular processes of C2). It is named after the fracture produced by judicial hanging (where the subaxial extension of the neck under the force of the drop fractures the C2 pars), though in clinical practice the injury most commonly results from high-energy road traffic accidents and falls. The paradox of this fracture is that despite its dramatic radiological appearance, the majority of patients are neurologically intact — the bilateral pars fracture decompresses the spinal canal by increasing its diameter (the anterior fragment with C2 body + C1 moves forward, the posterior fragment with the C2 arch and C3 moves backward, creating a widened canal). The Levine-Edwards classification (1985) is the standard system, grading injury severity based on the degree of displacement and disc injury at C2-C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pars interarticularis of C2 is the isthmus between the C2 superior facet (articulating with C1) and the C2 inferior facet (articulating with C3); it is the narrowest and most vulnerable part of the C2 neural arch; a bilateral fracture through both pars creates two fragments: (1) the anterior fragment = C2 body + C1 (held together by the intact atlantoaxial ligaments and the C1 ring); (2) the posterior fragment = C2 posterior arch + C3 and below; the C2-C3 disc and ligaments determine whether these two fragments are stable or translating relative to each other — this is the critical stability determinant in the Levine-Edwards cla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hyperextension + axial loading is the most common mechanism (frontal car crash with the head striking the windshield — the head is forced into extension + compression); hyperextension + distraction (judicial hanging — the neck is forcibly distracted in extension at C2); flexion-distraction (higher-energy variant — Type III Levine-Edwards); the type of mechanism determines the fracture pattern and the degree of C2-C3 disc disru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vine-Edwards 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isplacement]]></a:t>
            </a:r>
            <a:br/>
            <a:r>
              <a:rPr lang="en-US" strike="noStrike" sz="1400" spc="0" u="none" cap="none">
                <a:solidFill>
                  <a:srgbClr val="1E293B">
                    <a:alpha val="100000"/>
                  </a:srgbClr>
                </a:solidFill>
                <a:latin typeface="Calibri"/>
              </a:rPr>
              <a:t><![CDATA[Angulation]]></a:t>
            </a:r>
            <a:br/>
            <a:r>
              <a:rPr lang="en-US" strike="noStrike" sz="1400" spc="0" u="none" cap="none">
                <a:solidFill>
                  <a:srgbClr val="1E293B">
                    <a:alpha val="100000"/>
                  </a:srgbClr>
                </a:solidFill>
                <a:latin typeface="Calibri"/>
              </a:rPr>
              <a:t><![CDATA[C2-C3 Disc/Ligament Status]]></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3 mm anterior translation of C2 on C3]]></a:t>
            </a:r>
            <a:br/>
            <a:r>
              <a:rPr lang="en-US" strike="noStrike" sz="1400" spc="0" u="none" cap="none">
                <a:solidFill>
                  <a:srgbClr val="1E293B">
                    <a:alpha val="100000"/>
                  </a:srgbClr>
                </a:solidFill>
                <a:latin typeface="Calibri"/>
              </a:rPr>
              <a:t><![CDATA[<11° of angulation at C2-C3]]></a:t>
            </a:r>
            <a:br/>
            <a:r>
              <a:rPr lang="en-US" strike="noStrike" sz="1400" spc="0" u="none" cap="none">
                <a:solidFill>
                  <a:srgbClr val="1E293B">
                    <a:alpha val="100000"/>
                  </a:srgbClr>
                </a:solidFill>
                <a:latin typeface="Calibri"/>
              </a:rPr>
              <a:t><![CDATA[INTACT — the C2-C3 disc and anterior longitudinal ligament (ALL) are intact; the posterior longitudinal ligament (PLL) is intact; the C2-C3 motion segment is stable despite the bilateral pars fracture]]></a:t>
            </a:r>
            <a:br/>
            <a:r>
              <a:rPr lang="en-US" strike="noStrike" sz="1400" spc="0" u="none" cap="none">
                <a:solidFill>
                  <a:srgbClr val="1E293B">
                    <a:alpha val="100000"/>
                  </a:srgbClr>
                </a:solidFill>
                <a:latin typeface="Calibri"/>
              </a:rPr>
              <a:t><![CDATA[STABLE — the C2-C3 disc and ligaments hold the two fragments together; the bilateral pars fracture does not translate because the C2-C3 disc provides translational stability]]></a:t>
            </a:r>
            <a:br/>
            <a:r>
              <a:rPr lang="en-US" strike="noStrike" sz="1400" spc="0" u="none" cap="none">
                <a:solidFill>
                  <a:srgbClr val="1E293B">
                    <a:alpha val="100000"/>
                  </a:srgbClr>
                </a:solidFill>
                <a:latin typeface="Calibri"/>
              </a:rPr>
              <a:t><![CDATA[Non-operative — rigid cervical collar (Philadelphia or Miami J collar) for 12 weeks; the fracture heals by callus formation; most Type I fractures unite with immobilisation; no halo vest required for the majority; union rates >95%; follow-up X-rays to confirm position at 6 weeks and 12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3 mm anterior translation of C2 on C3]]></a:t>
            </a:r>
            <a:br/>
            <a:r>
              <a:rPr lang="en-US" strike="noStrike" sz="1400" spc="0" u="none" cap="none">
                <a:solidFill>
                  <a:srgbClr val="1E293B">
                    <a:alpha val="100000"/>
                  </a:srgbClr>
                </a:solidFill>
                <a:latin typeface="Calibri"/>
              </a:rPr>
              <a:t><![CDATA[>11° of angulation at C2-C3]]></a:t>
            </a:r>
            <a:br/>
            <a:r>
              <a:rPr lang="en-US" strike="noStrike" sz="1400" spc="0" u="none" cap="none">
                <a:solidFill>
                  <a:srgbClr val="1E293B">
                    <a:alpha val="100000"/>
                  </a:srgbClr>
                </a:solidFill>
                <a:latin typeface="Calibri"/>
              </a:rPr>
              <a:t><![CDATA[DISRUPTED — the C2-C3 disc is disrupted (annulus fibrosus tear); the ALL and PLL may be torn; the C2-C3 motion segment has failed under the combination of the extension + axial force; the disc disruption allows the anterior C2 fragment to translate forward relative to the posterior fragment]]></a:t>
            </a:r>
            <a:br/>
            <a:r>
              <a:rPr lang="en-US" strike="noStrike" sz="1400" spc="0" u="none" cap="none">
                <a:solidFill>
                  <a:srgbClr val="1E293B">
                    <a:alpha val="100000"/>
                  </a:srgbClr>
                </a:solidFill>
                <a:latin typeface="Calibri"/>
              </a:rPr>
              <a:t><![CDATA[UNSTABLE — the disc disruption means the two fragments can translate relative to each other; the angulation (>11°) reflects flexion instability of the C2-C3 segment]]></a:t>
            </a:r>
            <a:br/>
            <a:r>
              <a:rPr lang="en-US" strike="noStrike" sz="1400" spc="0" u="none" cap="none">
                <a:solidFill>
                  <a:srgbClr val="1E293B">
                    <a:alpha val="100000"/>
                  </a:srgbClr>
                </a:solidFill>
                <a:latin typeface="Calibri"/>
              </a:rPr>
              <a:t><![CDATA[Halo vest immobilisation for 12 weeks (the additional rigid immobilisation of the halo reduces the translation and angulation that a collar alone cannot control); surgical stabilisation (anterior C2-C3 discectomy and fusion, or posterior C2-C3 fusion with pedicle screws and rods) for: failed halo vest reduction (persistent translation >3 mm or angulation >11° despite halo); neurological deficit; elderly patients unable to tolerate a halo vest; most Type II fractures that fail conservative management are managed with anterior C2-C3 ACDF or posterior C1-C3/C2-C3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a:t>
            </a:r>
            <a:br/>
            <a:r>
              <a:rPr lang="en-US" strike="noStrike" sz="1400" spc="0" u="none" cap="none">
                <a:solidFill>
                  <a:srgbClr val="1E293B">
                    <a:alpha val="100000"/>
                  </a:srgbClr>
                </a:solidFill>
                <a:latin typeface="Calibri"/>
              </a:rPr>
              <a:t><![CDATA[Minimal or no translation (<3 mm)]]></a:t>
            </a:r>
            <a:br/>
            <a:r>
              <a:rPr lang="en-US" strike="noStrike" sz="1400" spc="0" u="none" cap="none">
                <a:solidFill>
                  <a:srgbClr val="1E293B">
                    <a:alpha val="100000"/>
                  </a:srgbClr>
                </a:solidFill>
                <a:latin typeface="Calibri"/>
              </a:rPr>
              <a:t><![CDATA[Severe angulation (>11°) with significant kyphosis at C2-C3]]></a:t>
            </a:r>
            <a:br/>
            <a:r>
              <a:rPr lang="en-US" strike="noStrike" sz="1400" spc="0" u="none" cap="none">
                <a:solidFill>
                  <a:srgbClr val="1E293B">
                    <a:alpha val="100000"/>
                  </a:srgbClr>
                </a:solidFill>
                <a:latin typeface="Calibri"/>
              </a:rPr>
              <a:t><![CDATA[SEVERELY DISRUPTED — the C2-C3 disc and posterior ligamentous complex are severely torn; the fracture is primarily a FLEXION-DISTRACTION injury (different from Type II which is extension-axial); the fracture fragments are `hinged` in flexion with severe kyphosis; the flexion component tears the posterior elements; the ALL may be relatively intact; the PLL is torn]]></a:t>
            </a:r>
            <a:br/>
            <a:r>
              <a:rPr lang="en-US" strike="noStrike" sz="1400" spc="0" u="none" cap="none">
                <a:solidFill>
                  <a:srgbClr val="1E293B">
                    <a:alpha val="100000"/>
                  </a:srgbClr>
                </a:solidFill>
                <a:latin typeface="Calibri"/>
              </a:rPr>
              <a:t><![CDATA[UNSTABLE — the severe kyphosis and disc disruption creates significant instability; the distraction component means that standard traction will WORSEN the displacement (by distracting the fracture further — the opposite of Type II); CRITICAL: DO NOT apply cervical traction for Type IIA — it will distract and worsen the injury]]></a:t>
            </a:r>
            <a:br/>
            <a:r>
              <a:rPr lang="en-US" strike="noStrike" sz="1400" spc="0" u="none" cap="none">
                <a:solidFill>
                  <a:srgbClr val="1E293B">
                    <a:alpha val="100000"/>
                  </a:srgbClr>
                </a:solidFill>
                <a:latin typeface="Calibri"/>
              </a:rPr>
              <a:t><![CDATA[Halo vest in EXTENSION (to reduce the kyphosis without distraction); or surgical stabilisation (posterior C2-C3 fusion); the key management point is to avoid traction; immobilise in slight extension to reduce the kyphotic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1">
  <a:themeElements>
    <a:clrScheme name="Theme1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2026-05-17T14:08:47Z</dcterms:created>
  <dcterms:modified xsi:type="dcterms:W3CDTF">2026-05-17T14:08:47Z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