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7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yphosis — Scheuermann vs Post‑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osterior spinal fusion (PSF) with pedicle screw-rod instrumentation — Ponte osteotomies (posterior element resection) at apex levels to release posterior tension band and allow correction; anterior release via VATS for rigid curves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te osteotomy: resection of posterior elements (facets, ligamentum flavum) at multiple levels — allows segmental correction of kyphosis through posterior shortening; safe in thoracic spine with intact anterior colum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sion levels: typically T2 or T3 to L1 or L2 — must include all wedged vertebrae and restore sagittal bal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correction achievable: 40–50% of Cobb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a:t>
            </a:r>
            <a:br/>
            <a:br/>
            <a:r>
              <a:rPr lang="en-US" strike="noStrike" sz="1400" spc="0" u="none" cap="none">
                <a:solidFill>
                  <a:srgbClr val="1E293B">
                    <a:alpha val="100000"/>
                  </a:srgbClr>
                </a:solidFill>
                <a:latin typeface="Calibri"/>
              </a:rPr>
              <a:t><![CDATA[Spinal tuberculosis (Pott disease) accounts for approximately 50% of osteoarticular TB worldwide. Vertebral body destruction, disc space loss, and anterior column collapse lead to progressive angular kyphosis — the gibbus deformity. Despite effective anti-tuberculosis therapy, the deformity often progresses after infection is controlled due to ongoing anterior column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typically begins in the anterior vertebral body (paradiscal pattern in adults; central pattern in children) — disc avascular and resistant initially; adjacent endplates destroyed leading to disc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destruction → angular kyphosis → progressive deformity even after infection controll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 sharp angular kyphosis at the level of vertebral destruction — can reach 90–180°; highest deformity risk with thoracic and thoracolumb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spinal cord compression from pus, granulation tissue, caseous material, or mechanical kyphosis — paraplegia (Pott paraple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paraplegia types: active (from inflammatory/infective compression — responds to anti-TB therapy ± surgical decompression) vs healed (from mechanical kyphotic deformity — requires corr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ost-TB Kyph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 disease]]></a:t>
            </a:r>
            <a:br/>
            <a:r>
              <a:rPr lang="en-US" strike="noStrike" sz="1400" spc="0" u="none" cap="none">
                <a:solidFill>
                  <a:srgbClr val="1E293B">
                    <a:alpha val="100000"/>
                  </a:srgbClr>
                </a:solidFill>
                <a:latin typeface="Calibri"/>
              </a:rPr>
              <a:t><![CDATA[Active infection; vertebral destruction ongoing; may have cold abscess]]></a:t>
            </a:r>
            <a:br/>
            <a:r>
              <a:rPr lang="en-US" strike="noStrike" sz="1400" spc="0" u="none" cap="none">
                <a:solidFill>
                  <a:srgbClr val="1E293B">
                    <a:alpha val="100000"/>
                  </a:srgbClr>
                </a:solidFill>
                <a:latin typeface="Calibri"/>
              </a:rPr>
              <a:t><![CDATA[Anti-TB chemotherapy (6–9 months); surgery for neurological compromise 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ild kyphosis (<30°)]]></a:t>
            </a:r>
            <a:br/>
            <a:r>
              <a:rPr lang="en-US" strike="noStrike" sz="1400" spc="0" u="none" cap="none">
                <a:solidFill>
                  <a:srgbClr val="1E293B">
                    <a:alpha val="100000"/>
                  </a:srgbClr>
                </a:solidFill>
                <a:latin typeface="Calibri"/>
              </a:rPr>
              <a:t><![CDATA[Infection treated; stable deformity]]></a:t>
            </a:r>
            <a:br/>
            <a:r>
              <a:rPr lang="en-US" strike="noStrike" sz="1400" spc="0" u="none" cap="none">
                <a:solidFill>
                  <a:srgbClr val="1E293B">
                    <a:alpha val="100000"/>
                  </a:srgbClr>
                </a:solidFill>
                <a:latin typeface="Calibri"/>
              </a:rPr>
              <a:t><![CDATA[Observation; physiotherapy; no surgery unless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oderate kyphosis (30–60°)]]></a:t>
            </a:r>
            <a:br/>
            <a:r>
              <a:rPr lang="en-US" strike="noStrike" sz="1400" spc="0" u="none" cap="none">
                <a:solidFill>
                  <a:srgbClr val="1E293B">
                    <a:alpha val="100000"/>
                  </a:srgbClr>
                </a:solidFill>
                <a:latin typeface="Calibri"/>
              </a:rPr>
              <a:t><![CDATA[Progressive deformity; back pain; possible neurological compromise]]></a:t>
            </a:r>
            <a:br/>
            <a:r>
              <a:rPr lang="en-US" strike="noStrike" sz="1400" spc="0" u="none" cap="none">
                <a:solidFill>
                  <a:srgbClr val="1E293B">
                    <a:alpha val="100000"/>
                  </a:srgbClr>
                </a:solidFill>
                <a:latin typeface="Calibri"/>
              </a:rPr>
              <a:t><![CDATA[Surgical correction if symptomatic or progres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severe kyphosis (>60°)]]></a:t>
            </a:r>
            <a:br/>
            <a:r>
              <a:rPr lang="en-US" strike="noStrike" sz="1400" spc="0" u="none" cap="none">
                <a:solidFill>
                  <a:srgbClr val="1E293B">
                    <a:alpha val="100000"/>
                  </a:srgbClr>
                </a:solidFill>
                <a:latin typeface="Calibri"/>
              </a:rPr>
              <a:t><![CDATA[Severe gibbus; possible paraplegia; cardiorespiratory compromise]]></a:t>
            </a:r>
            <a:br/>
            <a:r>
              <a:rPr lang="en-US" strike="noStrike" sz="1400" spc="0" u="none" cap="none">
                <a:solidFill>
                  <a:srgbClr val="1E293B">
                    <a:alpha val="100000"/>
                  </a:srgbClr>
                </a:solidFill>
                <a:latin typeface="Calibri"/>
              </a:rPr>
              <a:t><![CDATA[Surgery — anterior reconstruction ± posterior instrumentation; complex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Post-TB Kyphosis]]></a:t>
            </a:r>
            <a:br/>
            <a:br/>
            <a:r>
              <a:rPr lang="en-US" strike="noStrike" sz="1400" spc="0" u="none" cap="none">
                <a:solidFill>
                  <a:srgbClr val="1E293B">
                    <a:alpha val="100000"/>
                  </a:srgbClr>
                </a:solidFill>
                <a:latin typeface="Calibri"/>
              </a:rPr>
              <a:t><![CDATA[Surgical correction of post-TB kyphosis is among the most complex and high-risk procedures in spinal surgery. Anterior column reconstruction is the fundamental principle — the destroyed anterior column must be rebuilt and the posterior tension band instru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uermann HW. Kyphosis dorsalis juvenilis. Ugeskr Laeger. 1920;82:385–393.]]></a:t>
            </a:r>
            <a:br/>
            <a:r>
              <a:rPr lang="en-US" strike="noStrike" sz="1200" spc="0" u="none" cap="none">
                <a:solidFill>
                  <a:srgbClr val="1E293B">
                    <a:alpha val="100000"/>
                  </a:srgbClr>
                </a:solidFill>
                <a:latin typeface="Calibri"/>
              </a:rPr>
              <a:t><![CDATA[Sorensen KH. Scheuermanns Juvenile Kyphosis. Munksgaard, Copenhagen, 1964.]]></a:t>
            </a:r>
            <a:br/>
            <a:r>
              <a:rPr lang="en-US" strike="noStrike" sz="1200" spc="0" u="none" cap="none">
                <a:solidFill>
                  <a:srgbClr val="1E293B">
                    <a:alpha val="100000"/>
                  </a:srgbClr>
                </a:solidFill>
                <a:latin typeface="Calibri"/>
              </a:rPr>
              <a:t><![CDATA[Bradford DS et al. Scheuermann kyphosis: results of surgical treatment by posterior spine arthrodesis in twenty-two patients. J Bone Joint Surg Am. 1975;57(4):439–448.]]></a:t>
            </a:r>
            <a:br/>
            <a:r>
              <a:rPr lang="en-US" strike="noStrike" sz="1200" spc="0" u="none" cap="none">
                <a:solidFill>
                  <a:srgbClr val="1E293B">
                    <a:alpha val="100000"/>
                  </a:srgbClr>
                </a:solidFill>
                <a:latin typeface="Calibri"/>
              </a:rPr>
              <a:t><![CDATA[Rajasekaran S. The natural history of post-tubercular kyphosis in children: radiological signs which predict late-onset paraplegia. J Bone Joint Surg Br. 2001;83(7):954–962.]]></a:t>
            </a:r>
            <a:br/>
            <a:r>
              <a:rPr lang="en-US" strike="noStrike" sz="1200" spc="0" u="none" cap="none">
                <a:solidFill>
                  <a:srgbClr val="1E293B">
                    <a:alpha val="100000"/>
                  </a:srgbClr>
                </a:solidFill>
                <a:latin typeface="Calibri"/>
              </a:rPr>
              <a:t><![CDATA[Hodgson AR, Stock FE. Anterior spinal fusion: a preliminary communication on the radical treatment of Potts disease and Potts paraplegia. Br J Surg. 1956;44(185):266–275.]]></a:t>
            </a:r>
            <a:br/>
            <a:r>
              <a:rPr lang="en-US" strike="noStrike" sz="1200" spc="0" u="none" cap="none">
                <a:solidFill>
                  <a:srgbClr val="1E293B">
                    <a:alpha val="100000"/>
                  </a:srgbClr>
                </a:solidFill>
                <a:latin typeface="Calibri"/>
              </a:rPr>
              <a:t><![CDATA[Suk SI et al. Posterior vertebral column resection for severe rigid scoliosis. 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heuermann disease: rigid structural kyphosis with ≥3 adjacent vertebrae wedged ≥5° and Schmorl nodes. Post‑TB kyphosis is angular with short apex, often severe and progressive in children. Indications for surgery: progressive deformity, pain refractory to bracing, cosmetic concerns (Scheuermann >70–75°), neuro compromise (post‑TB). Surgical options range from posterior column osteotomies (SPO) to pedicle subtraction osteotomy (PSO) and vertebral column resection (VCR) for sharp angular deformity. Neuromonitoring and meticulous cord protection essential during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yphosis — Scheuermann vs Post‑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s]]></a:t>
            </a:r>
            <a:br/>
            <a:br/>
            <a:r>
              <a:rPr lang="en-US" strike="noStrike" sz="1400" spc="0" u="none" cap="none">
                <a:solidFill>
                  <a:srgbClr val="1E293B">
                    <a:alpha val="100000"/>
                  </a:srgbClr>
                </a:solidFill>
                <a:latin typeface="Calibri"/>
              </a:rPr>
              <a:t><![CDATA[Kyphosis refers to a sagittal plane spinal deformity with excessive posterior convexity. While some degree of thoracic kyphosis is normal (20–40° by Cobb measurement), pathological kyphosis causes pain, deformity, neurological deficit, and cardiorespiratory compromise when severe. Scheuermann kyphosis and post-tuberculous kyphosis (Pott disease sequelae) are two distinct but important causes that differ markedly in aetiology, natural history, severity,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thoracic kyphosis: 20–40° (Cobb T5–T12); lumbar lordosis: 40–60°; cervical lordosis: 20–3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kyphosis defined as >40° by Cobb measurement in the thoracic spine]]>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structural kyphosis due to anterior vertebral body growth disturbance during adolescence; typically 45–75°; rarely exceed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 results from vertebral body destruction by Mycobacterium tuberculosis; can produce severe sharp angular kyphosis (gibbus deformity) of 90–180°; more common in developing nations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kyphosis: congenital (failure of formation/segmentation), neuromuscular, post-laminectomy, osteoporotic (Schmorl nodes, compression fractures), ankylosing spondy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a:t>
            </a:r>
            <a:br/>
            <a:br/>
            <a:r>
              <a:rPr lang="en-US" strike="noStrike" sz="1400" spc="0" u="none" cap="none">
                <a:solidFill>
                  <a:srgbClr val="1E293B">
                    <a:alpha val="100000"/>
                  </a:srgbClr>
                </a:solidFill>
                <a:latin typeface="Calibri"/>
              </a:rPr>
              <a:t><![CDATA[Scheuermann kyphosis is the most common cause of structural thoracic hyperkyphosis in adolescents, affecting approximately 4–8% of the population. It is more common in males and is associated with poor posture, thoracic pain, and cosmetic conc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 (Sorens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Cobb >45° PLUS anterior wedging of ≥5° in 3 or more consecutive vertebrae — this distinguishes it from postural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features: Schmorl nodes (disc herniations into endplate), irregular endplates, disc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al kyphosis: flexible (corrects on prone hyperextension), no vertebral wedging, no endplate changes — does not progress to structural deformity; responds to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ypes: Type I (classic thoracic, T7–T9 apex), Type II (thoracolumbar, T10–T12 apex — less common; more back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b Angle]]></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immature (Risser 0–2)]]></a:t>
            </a:r>
            <a:br/>
            <a:r>
              <a:rPr lang="en-US" strike="noStrike" sz="1400" spc="0" u="none" cap="none">
                <a:solidFill>
                  <a:srgbClr val="1E293B">
                    <a:alpha val="100000"/>
                  </a:srgbClr>
                </a:solidFill>
                <a:latin typeface="Calibri"/>
              </a:rPr>
              <a:t><![CDATA[Milwaukee brace (CTLSO) or TLSO extension brace; 18–23 hours/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mature]]></a:t>
            </a:r>
            <a:br/>
            <a:r>
              <a:rPr lang="en-US" strike="noStrike" sz="1400" spc="0" u="none" cap="none">
                <a:solidFill>
                  <a:srgbClr val="1E293B">
                    <a:alpha val="100000"/>
                  </a:srgbClr>
                </a:solidFill>
                <a:latin typeface="Calibri"/>
              </a:rPr>
              <a:t><![CDATA[Physiotherapy; NSAIDs; observe; no bracing benef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70–75°]]>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Consider surgery — pain, neurological deficit, cosmesis, failure of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Cobb >70–75°, failure of conservative treatment, progressive neurological deficit (rare but occurs with thoracic disc herniation or intraspinal pathology at apex), severe cosmetic deformity, or chronic disabling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2026-05-17T13:44:37Z</dcterms:created>
  <dcterms:modified xsi:type="dcterms:W3CDTF">2026-05-17T13:44:37Z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