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32706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266700"/>
          <a:ext cx="8620125" cy="4953000"/>
          <a:chOff x="523875" y="266700"/>
          <a:chExt cx="8620125" cy="4953000"/>
        </a:xfrm>
      </p:grpSpPr>
      <p:sp>
        <p:nvSpPr>
          <p:cNvPr id="2" name=""/>
          <p:cNvSpPr txBox="1"/>
          <p:nvPr/>
        </p:nvSpPr>
        <p:spPr>
          <a:xfrm>
            <a:off x="523875" y="266700"/>
            <a:ext cx="285750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1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71500"/>
            <a:ext cx="285750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GENERAL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1524000"/>
            <a:ext cx="809625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Knee Arthrodesis]]></a:t>
            </a:r>
          </a:p>
        </p:txBody>
      </p:sp>
      <p:sp>
        <p:nvSpPr>
          <p:cNvPr id="5" name=""/>
          <p:cNvSpPr txBox="1"/>
          <p:nvPr/>
        </p:nvSpPr>
        <p:spPr>
          <a:xfrm>
            <a:off x="523875" y="4686300"/>
            <a:ext cx="809625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he Orthopaedic Knowledge Network  •  orthonotes.in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Knee Arthrodesi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xternal fixator (Ilizarov / circular frame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 circular or monolateral external fixator spans the knee and applies compression across the fusion site; can be used with bone transport for significant bone defect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referred for infected cases (avoids internal implant in contaminated field); allows simultaneous bone transport for large defects; high pin site infection rate; bulky; prolonged treatment duration; lower fusion rate than IM nail if bone loss is not addressed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Knee Arthrodesi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ual compression plating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wo plates (one medial, one lateral or anterior) applied across the knee joint to achieve compression and rigid fixatio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Good fixation; can address deformity; not appropriate in infected or contaminated cases; less commonly used as primary technique since IM nailing became standard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Knee Arthrodesi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nfected TKA arthrodesis with bone loss: when PJI has caused significant distal femoral and proximal tibial bone loss (common after multiple revision surgeries), the IM nail alone may not achieve adequate bony contact for fusion; options include: (1) bulk structural allograft to fill the defect before nailing; (2) Ilizarov frame with bone transport (tibia or femur transported through the defect over weeks — the most reliable method for large segmental bone defects); (3) a custom modular IM nail spacer (megaprosthesis-type) bridging the defect and achieving fusion if viable bone is available at both end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Knee Arthrodesi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utcomes & Complications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Non-union: the most significant complication; rates vary from <5% with IM nailing and adequate bone contact to 20–30% in cases with significant bone loss or persistent infection; risk factors — active infection, poor bone stock, smoking, diabetes, steroid use, inadequate fixatio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Knee Arthrodesi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Gait after arthrodesis: patients with a well-positioned knee arthrodesis ambulate with a characteristic gait — circumduction of the stiff limb during swing phase (to achieve foot clearance); energy expenditure during walking is increased by approximately 30–40% compared to normal; most patients achieve independent community ambulation with or without an aid; a shoe raise on the fused side (1–2 cm) improves foot clearance and reduces circumductio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Knee Arthrodesi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psilateral hip and ankle OA: long-term complication; the loss of knee motion transfers stress to adjacent joints; particularly significant if the contralateral hip or knee also has arthritis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nfection: persistent or recurrent PJI after arthrodesis; managed with prolonged antibiotics; rarely requires amputation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mplant failure: nail fracture or backing out in long IM nails; more common in non-union cases with continued motion at the fusion sit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Knee Arthrodesi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mputation vs arthrodesis: in cases of failed TKA with chronic PJI where arthrodesis is not feasible (inadequate bone stock for fusion, persistent virulent infection, uncontrolled sepsis), above-knee amputation (AKA) may be the only option; AKA has a higher mortality in this patient population and a very poor functional outcome (rehabilitation with a prosthetic limb in an elderly comorbid patient is limited); arthrodesis is strongly preferred over amputation when technically achievabl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Knee Arthrodesi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onsultant-Level Considerations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wo-stage revision vs arthrodesis for infected TKA: the decision between attempting a two-stage revision (resection arthroplasty spacer, antibiotic treatment, then re-implantation of a new TKA) and arthrodesis depends on: organism virulence (highly resistant organisms — MRSA, fungal PJI — favour arthrodesis); number of prior revision attempts; bone and soft tissue quality; patient age, functional demand, and medical comorbidities; patient preference (mobility vs stability); a successful two-stage revision preserves movement and function but carries the risk of re-infection and further procedures; arthrodesis provides a definitive infection-free result with no further implant but at the cost of knee movement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Knee Arthrodesi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lizarov frame for bone transport after knee arthrodesis: when large segmental bone loss is present (e.g., after removing an infected distal femoral or proximal tibial component), the Ilizarov technique can transport a regenerate segment across the defect; corticotomy is performed at a well-vascularised metaphyseal site, and the segment is slowly transported (1 mm per day) to fill the defect; this process takes many months but can fill defects of 5–15 cm without the need for bulk allograft; the reconstructed limb is then fused with an IM nail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8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Referenc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abry TM et al. Long-term results of total knee arthroplasty for post-traumatic arthritis. J Bone Joint Surg Am. 2007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omayaji HS et al. Knee arthrodesis with the Wichita fusion nail for failed total knee arthroplasty. J Arthroplasty. 2008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Gottfriedsen TB et al. Knee arthrodesis after failure of knee arthroplasty. J Bone Joint Surg Am. 2016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argiotas K et al. Arthrodesis of the knee with short-term, high-dose parenteral antibiotic therapy after infected total knee arthroplasty. J Bone Joint Surg Am. 2006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Yeoh D et al. Knee arthrodesis with the Ilizarov frame for the treatment of infected knee arthroplasty. J Arthroplasty. 2008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ampbells Operative Orthopaedics. 14th Edition. Elsevier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ockwood and Greens Fractures in Adults. 9th E..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alvage procedure for irretrievable failed TKA, chronic infection, tumor resection. Techniques: intramedullary nailing, external fixation (Ilizarov), compression plating. Indications: non-reconstructible extensor mechanism, persistent sepsis, massive bone loss. Advantages: pain relief, stability; disadvantages: loss of knee motion, gait alteration. Complications: nonunion, malalignment, persistent infection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1809750"/>
          <a:ext cx="8620125" cy="3524250"/>
          <a:chOff x="523875" y="1809750"/>
          <a:chExt cx="8620125" cy="3524250"/>
        </a:xfrm>
      </p:grpSpPr>
      <p:sp>
        <p:nvSpPr>
          <p:cNvPr id="2" name=""/>
          <p:cNvSpPr txBox="1"/>
          <p:nvPr/>
        </p:nvSpPr>
        <p:spPr>
          <a:xfrm>
            <a:off x="523875" y="1809750"/>
            <a:ext cx="8096250" cy="3429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4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2228850"/>
            <a:ext cx="8096250" cy="76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Knee Arthrodesi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3238500"/>
            <a:ext cx="8096250" cy="28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1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|  The Orthopaedic Knowledge Networ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Knee Arthrodesi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verview & Indications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Knee arthrodesis (fusion of the knee joint in a fixed position) sacrifices all knee movement but provides a stable, pain-free extremity capable of weight-bearing. It is generally considered a procedure of last resort — reserved for cases where arthroplasty has irretrievably failed, or where arthroplasty cannot be performed due to infection, oncological resection, or severe neuromuscular dysfunction. Despite its limitations, a well-performed arthrodesis can restore function and independence in a carefully selected patient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Knee Arthrodesi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rimary indications for knee arthrodesis: (1) failed total knee arthroplasty (TKA) with chronic peri-prosthetic joint infection (PJI) not amenable to re-implantation (most common indication); (2) failed TKA with severe bone loss and inadequate soft tissue envelope precluding revision arthroplasty; (3) destructive septic arthritis of the native knee; (4) post-traumatic arthritis in a young heavy manual worker where TKA longevity is insufficient; (5) severe neuromuscular disease with inadequate quadriceps function to control a TKA; (6) oncological resection (distal femur or proximal tibia) where an endoprosthesis is not appropriat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Knee Arthrodesi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ailed TKA with PJI is now the most common indication — when a two-stage revision arthroplasty is not possible (persistent infection despite spacer, resistant organisms, inadequate bone and soft tissue, patient comorbidities), arthrodesis provides a reliable alternative to amputatio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Knee Arthrodesi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ontraindications: ipsilateral hip or ankle arthritis (arthrodesis eliminates knee motion which increases compensatory stress at adjacent joints); contralateral limb problems; poor bone stock (fusion may fail); significant soft tissue deficiency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Knee Arthrodesi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ptimal Position for Fusion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ptimal fusion position: 0–10° of flexion (functional extension — avoids hyperextension which causes gait instability and increases energy consumption); 5–7° of valgus (neutral to slight valgus — mirrors normal anatomical alignment); neutral to slight external rotation (5–10°); functional limb length — the fused extremity should ideally be 1–2 cm shorter than the contralateral side to allow foot clearance during swing phase; positioning in these parameters produces the most efficient gait pattern and minimises energy expenditur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Knee Arthrodesi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usion in excessive flexion causes significant energy cost during gait (hip flexors must work harder to advance the limb) and poor cosmesis; fusion in varus creates medial thrust and accelerates ipsilateral hip and ankle OA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urgical Techniques]]></a:t>
            </a:r>
            <a:br/>
            <a:br/>
            <a:br/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echniqu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escriptio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dvantages / Disadvantage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Knee Arthrodesi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ntramedullary nail (long stemmed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 long intramedullary nail passes from the hip (through the greater trochanter) or the distal femur, through the knee joint, and into the tibia; the nail spans the entire femur-tibia unit and provides rigid fixatio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Highest fusion rates (85–100%); allows early weight-bearing; gold standard for most cases; the nail must pass through the knee into the tibia — this is technically demanding when there is severe bone loss; the long nail distributes load along the entire limb, reducing stress shielding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9">
  <a:themeElements>
    <a:clrScheme name="Theme9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2026-07-29T07:39:50Z</dcterms:created>
  <dcterms:modified xsi:type="dcterms:W3CDTF">2026-07-29T07:39:50Z</dcterms:modified>
  <dc:title>Untitled Presentation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