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389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irschner Wire (K-Wire) — Principles, Techniques &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2.0 mm (Steinmann pins)]]></a:t>
            </a:r>
            <a:br/>
            <a:r>
              <a:rPr lang="en-US" strike="noStrike" sz="1400" spc="0" u="none" cap="none">
                <a:solidFill>
                  <a:srgbClr val="1E293B">
                    <a:alpha val="100000"/>
                  </a:srgbClr>
                </a:solidFill>
                <a:latin typeface="Calibri"/>
              </a:rPr>
              <a:t><![CDATA[Skeletal traction (distal femoral — 4.0–6.0 mm; calcaneal — 4.0 mm; olecranon — 3.0–4.0 mm); temporary large bone fixation; external fixator half-pins (technically a different category but overlapping principle)]]></a:t>
            </a:r>
            <a:br/>
            <a:r>
              <a:rPr lang="en-US" strike="noStrike" sz="1400" spc="0" u="none" cap="none">
                <a:solidFill>
                  <a:srgbClr val="1E293B">
                    <a:alpha val="100000"/>
                  </a:srgbClr>
                </a:solidFill>
                <a:latin typeface="Calibri"/>
              </a:rPr>
              <a:t><![CDATA[Steinmann pins for traction must pass through cancellous bone at a safe distance from neurovascular structures; distal femoral traction pin: 3–4 cm proximal to the lateral femoral condyle, lateral to medial to protect the popliteal vessels; olecranon traction pin: through the olecranon at the level of the tip, medial to lateral (medial insertion risks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f K-Wire Fixation]]></a:t>
            </a:r>
            <a:br/>
            <a:br/>
            <a:r>
              <a:rPr lang="en-US" strike="noStrike" sz="1400" spc="0" u="none" cap="none">
                <a:solidFill>
                  <a:srgbClr val="1E293B">
                    <a:alpha val="100000"/>
                  </a:srgbClr>
                </a:solidFill>
                <a:latin typeface="Calibri"/>
              </a:rPr>
              <a:t><![CDATA[Load-sharing vs load-bearing: K-wires are NOT designed to be load-bearing implants; they provide provisional stability and maintain reduction while biological healing occurs, but they cannot resist the full mechanical loads of weight-bearing or unprotected mobilisation; the bone and soft tissues must share the load during healing; this is fundamentally different from plates (which are load-bearing in absolute stability constructs) and intramedullary nails (load-sharing within the medullary canal); K-wire fixation therefore REQUIRES post-operative immobilisation (splinting or casting) to protect the constru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failure: K-wires fail by three principal mechanisms: (1) MIGRATION — smooth K-wires lack threads and can back out along the wire track under repeated loading (particularly parallel wires subjected to cyclic bending forces); migration is the most common mechanical complication; (2) BENDING — a single K-wire subjected to bending loads will deform plastically and then fail; the bending stiffness of a wire is proportional to the fourth power of its diameter (Euler`s beam bending formula) — doubling the wire diameter increases stiffness 16-fold; this is why two wires provide far greater rotational and bending stability than one; (3) BREAKAGE — fatigue failure from cyclic loading, most commonly at the bone-air interface at the skin surface; bending a wire repeatedly at the same point (during reduction manoeuvres) creates a stress riser and predisposes to break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ergent vs parallel wire configurations: TWO DIVERGENT wires (diverging at an angle from each other) provide superior resistance to rotational forces and translation compared to two parallel wires; the crossed-wire configuration (crossing inside the bone, diverging at the entry points) provides the greatest construct stability; parallel wires provide translational control but poor rotational stability; in supracondylar humerus fracture fixation, the optimal configuration is debated — crossed medial and lateral wires provide better rotational stability but the medial wire risks the ulnar nerve; two or three lateral divergent wires are safer (no medial wire) but provide slightly less rotational stability; three lateral divergent wires provide equivalent stability to crossed wires without the ulnar ner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purchase: a K-wire provides best fixation when it achieves bicortical purchase — passing through both cortices of the bone; unicortical wires (engaging only one cortex) are significantly less stable and more prone to migration and failure; in oblique fracture fixation (e.g. metacarpal or phalangeal spiral fractures), the wire should ideally cross the fracture perpendicular to the fracture plane to maximise compression and resistance to sh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bone interface: smooth K-wires rely entirely on FRICTION between the wire surface and the bone for purchase; this friction is generated by the tight fit of the wire within the bone tunnel; the tighter the wire fits (appropriate wire-to-bone diameter ratio), the more friction and the less migration; threaded wires generate mechanical interlocking with the bone cancellous architecture in addition to friction, providing superior pull-out resistance; however, threaded wires are more difficult to reposition or remove and risk stripping the bone on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Technique]]></a:t>
            </a:r>
            <a:br/>
            <a:br/>
            <a:r>
              <a:rPr lang="en-US" strike="noStrike" sz="1400" spc="0" u="none" cap="none">
                <a:solidFill>
                  <a:srgbClr val="1E293B">
                    <a:alpha val="100000"/>
                  </a:srgbClr>
                </a:solidFill>
                <a:latin typeface="Calibri"/>
              </a:rPr>
              <a:t><![CDATA[Power insertion vs hand insertion: K-wires are most commonly inserted using a power drill (battery-powered or pneumatic); high-speed power insertion generates significant heat at the bone-wire interface from friction — this is the primary cause of THERMAL OSTEONECROSIS (heat-generated bone death around the wire track, leading to pin loosening, pain, and predisposition to pin tract infection); to minimise thermal necrosis: (1) use an appropriate drill speed — SLOW SPEED for dense cortical bone, faster speed for cancellous bone; (2) use SHARP wires (blunt wires generate more heat); (3) use an INTERMITTENT drilling technique (advance in short bursts, withdrawing to allow heat dissipation rather than continuous advance); (4) use IRRIGATION (saline lavage) during insertion through dense cortical bone; (5) avoid excessive pressure (let the drill do the work); hand chucks (Jacob`s chuck or T-handle) allow slower, more controlled insertion and generate less heat — preferred for fine wires and digi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nd trajectory: the entry point should be planned fluoroscopically before insertion; the intended trajectory should be visualised on both AP and lateral views; a small stab incision is made at the entry point to avoid skin tenting (skin draped over a wire at an angle becomes ischaemic and necroses — a significant cause of pin site problems); the wire tip should be positioned carefully — in paediatric fixation, the wire must not pass across an open physis (growth plate) in an oblique direction, as this can cause physeal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pth of insertion and wire protruding outside bone: after confirming correct position on fluoroscopy, the wire is cut leaving 5–10 mm protruding above the skin surface (if intended for later removal); this small protrusion allows later identification and retrieval; alternatively, the wire can be buried subcutaneously (bent back under the skin) — this reduces infection risk but requires a small incision for later removal; if the wire will be left for several weeks (e.g. after paediatric supracondylar fixation), burying the wire ends reduces pin tract infection rates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irschner M. Ueber Nagelextension. Beitr Klin Chir. 1909;64:266–279.]]></a:t>
            </a:r>
            <a:br/>
            <a:r>
              <a:rPr lang="en-US" strike="noStrike" sz="1200" spc="0" u="none" cap="none">
                <a:solidFill>
                  <a:srgbClr val="1E293B">
                    <a:alpha val="100000"/>
                  </a:srgbClr>
                </a:solidFill>
                <a:latin typeface="Calibri"/>
              </a:rPr>
              <a:t><![CDATA[Green SA. Complications of external skeletal fixation — causes, prevention and treatment. Clin Orthop Relat Res. 1983;180:109–116.]]></a:t>
            </a:r>
            <a:br/>
            <a:r>
              <a:rPr lang="en-US" strike="noStrike" sz="1200" spc="0" u="none" cap="none">
                <a:solidFill>
                  <a:srgbClr val="1E293B">
                    <a:alpha val="100000"/>
                  </a:srgbClr>
                </a:solidFill>
                <a:latin typeface="Calibri"/>
              </a:rPr>
              <a:t><![CDATA[Weinstein JN et al. Pin tract infections — a canine model. J Orthop Trauma. 1994.]]></a:t>
            </a:r>
            <a:br/>
            <a:r>
              <a:rPr lang="en-US" strike="noStrike" sz="1200" spc="0" u="none" cap="none">
                <a:solidFill>
                  <a:srgbClr val="1E293B">
                    <a:alpha val="100000"/>
                  </a:srgbClr>
                </a:solidFill>
                <a:latin typeface="Calibri"/>
              </a:rPr>
              <a:t><![CDATA[Sievert R et al. Complications of percutaneous K-wire fixation. J Hand Surg Am. 2018.]]></a:t>
            </a:r>
            <a:br/>
            <a:r>
              <a:rPr lang="en-US" strike="noStrike" sz="1200" spc="0" u="none" cap="none">
                <a:solidFill>
                  <a:srgbClr val="1E293B">
                    <a:alpha val="100000"/>
                  </a:srgbClr>
                </a:solidFill>
                <a:latin typeface="Calibri"/>
              </a:rPr>
              <a:t><![CDATA[Zionts LE et al. Three lateral Kirschner wires for Gartland type III supracondylar humerus fractures in children. J Pediatr Orthop. 2008.]]></a:t>
            </a:r>
            <a:br/>
            <a:r>
              <a:rPr lang="en-US" strike="noStrike" sz="1200" spc="0" u="none" cap="none">
                <a:solidFill>
                  <a:srgbClr val="1E293B">
                    <a:alpha val="100000"/>
                  </a:srgbClr>
                </a:solidFill>
                <a:latin typeface="Calibri"/>
              </a:rPr>
              <a:t><![CDATA[Pring ME. Pediatric orthopaedics — K-wire principles. Orthop Clin North Am. 2012.]]></a:t>
            </a:r>
            <a:br/>
            <a:r>
              <a:rPr lang="en-US" strike="noStrike" sz="1200" spc="0" u="none" cap="none">
                <a:solidFill>
                  <a:srgbClr val="1E293B">
                    <a:alpha val="100000"/>
                  </a:srgbClr>
                </a:solidFill>
                <a:latin typeface="Calibri"/>
              </a:rPr>
              <a:t><![CDATA[Court-Brown CM, McQueen MM. K-wire techniques for distal radius fractures. J Bone Joint Surg Br. 1989.]]></a:t>
            </a:r>
            <a:br/>
            <a:r>
              <a:rPr lang="en-US" strike="noStrike" sz="1200" spc="0" u="none" cap="none">
                <a:solidFill>
                  <a:srgbClr val="1E293B">
                    <a:alpha val="100000"/>
                  </a:srgbClr>
                </a:solidFill>
                <a:latin typeface="Calibri"/>
              </a:rPr>
              <a:t><![CDATA[Hume MC, Wiss DA. Olecranon fractures — tension b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irschner wire (K-wire) principles in orthopaedic surgery covering wire properties and sizes, biomechanical principles of fixation, insertion techniques, clinical applications by region, tension band wiring principle, complications including pin tract infection and thermal necrosis, and wire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irschner Wire (K-Wire) — Principles, Techniques &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r>
              <a:rPr lang="en-US" strike="noStrike" sz="1400" spc="0" u="none" cap="none">
                <a:solidFill>
                  <a:srgbClr val="1E293B">
                    <a:alpha val="100000"/>
                  </a:srgbClr>
                </a:solidFill>
                <a:latin typeface="Calibri"/>
              </a:rPr>
              <a:t><![CDATA[The Kirschner wire (K-wire) is one of the most versatile and widely used implants in orthopaedic surgery. Named after Martin Kirschner, the German surgeon who introduced it in 1909, the K-wire is a smooth or threaded stainless steel pin used for temporary or definitive fixation of fractures, as a guide wire for cannulated screw systems, for provisional reduction during plating, for traction (via a Steinmann pin — the larger-diameter equivalent), and as part of the tension band wiring construct. Despite its apparent simplicity, effective use of the K-wire requires a thorough understanding of its biomechanical properties, appropriate wire selection, correct insertion technique, and awareness of its substantial complication profile when misused. K-wires are used across virtually every subspecialty of orthopaedic surgery — from paediatric supracondylar fractures to adult hand and wrist surgery, ankle fractures, and complex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Steinmann pins: K-wires are defined as smooth stainless steel pins with a diameter of 0.7–2.0 mm (most commonly 1.0–1.6 mm in hand surgery; 1.6–2.0 mm in larger bones); Steinmann pins are larger diameter smooth pins (>2.0 mm — typically 3.0–6.0 mm) used primarily for skeletal traction (distal femoral traction pin, calcaneal traction pin, olecranon traction pin) and occasionally for temporary large bone fixation; the principles governing their use are identical but the applications and associated complications differ in scale]]>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s: standard K-wires are manufactured from 316L stainless steel (the same grade used for most orthopaedic implants); they are biocompatible and MRI-compatible (produce artefact but do not generate clinically significant heating at standard MRI field strengths); titanium K-wires are available and produce less MRI artefact but are more expensive and less commonly used; the wire is typically trocar-tipped (sharp three-faceted point for bone penetration) or diamond-tipped; smooth wires provide no intrinsic rotational stability; threaded wires (half-threaded or fully threaded) provide additional purchase but are harder to remove and risk iatrogenic fracture if the thread engages across a fracture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re Sizes & Selection]]></a:t>
            </a:r>
            <a:br/>
            <a:br/>
            <a:br/>
            <a:br/>
            <a:br/>
            <a:r>
              <a:rPr lang="en-US" strike="noStrike" sz="1400" spc="0" u="none" cap="none">
                <a:solidFill>
                  <a:srgbClr val="1E293B">
                    <a:alpha val="100000"/>
                  </a:srgbClr>
                </a:solidFill>
                <a:latin typeface="Calibri"/>
              </a:rPr>
              <a:t><![CDATA[Wire Diameter]]></a:t>
            </a:r>
            <a:br/>
            <a:r>
              <a:rPr lang="en-US" strike="noStrike" sz="1400" spc="0" u="none" cap="none">
                <a:solidFill>
                  <a:srgbClr val="1E293B">
                    <a:alpha val="100000"/>
                  </a:srgbClr>
                </a:solidFill>
                <a:latin typeface="Calibri"/>
              </a:rPr>
              <a:t><![CDATA[Common Applications]]></a:t>
            </a:r>
            <a:br/>
            <a:r>
              <a:rPr lang="en-US" strike="noStrike" sz="1400" spc="0" u="none" cap="none">
                <a:solidFill>
                  <a:srgbClr val="1E293B">
                    <a:alpha val="100000"/>
                  </a:srgbClr>
                </a:solidFill>
                <a:latin typeface="Calibri"/>
              </a:rPr>
              <a:t><![CDATA[Key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7–0.9 mm]]></a:t>
            </a:r>
            <a:br/>
            <a:r>
              <a:rPr lang="en-US" strike="noStrike" sz="1400" spc="0" u="none" cap="none">
                <a:solidFill>
                  <a:srgbClr val="1E293B">
                    <a:alpha val="100000"/>
                  </a:srgbClr>
                </a:solidFill>
                <a:latin typeface="Calibri"/>
              </a:rPr>
              <a:t><![CDATA[Fingertip and phalangeal fixation; DIP joint arthrodesis; small bone fragment fixation in paediatric hand surgery; temporary fixation of small carpal fragments]]></a:t>
            </a:r>
            <a:br/>
            <a:r>
              <a:rPr lang="en-US" strike="noStrike" sz="1400" spc="0" u="none" cap="none">
                <a:solidFill>
                  <a:srgbClr val="1E293B">
                    <a:alpha val="100000"/>
                  </a:srgbClr>
                </a:solidFill>
                <a:latin typeface="Calibri"/>
              </a:rPr>
              <a:t><![CDATA[Very fine — bends and breaks easily under load; use only for small bones with low mechanical demands; not suitable where functional loading will occur; adequate for immobilisation but not load-sh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1.2 mm]]></a:t>
            </a:r>
            <a:br/>
            <a:r>
              <a:rPr lang="en-US" strike="noStrike" sz="1400" spc="0" u="none" cap="none">
                <a:solidFill>
                  <a:srgbClr val="1E293B">
                    <a:alpha val="100000"/>
                  </a:srgbClr>
                </a:solidFill>
                <a:latin typeface="Calibri"/>
              </a:rPr>
              <a:t><![CDATA[Metacarpal and phalangeal fractures; PIPJ and MCPJ fixation; small carpal bone fixation; paediatric lateral condyle fixation (smaller children); DIP and PIP joint arthrodesis; nail bed repairs (to splint the distal phalanx)]]></a:t>
            </a:r>
            <a:br/>
            <a:r>
              <a:rPr lang="en-US" strike="noStrike" sz="1400" spc="0" u="none" cap="none">
                <a:solidFill>
                  <a:srgbClr val="1E293B">
                    <a:alpha val="100000"/>
                  </a:srgbClr>
                </a:solidFill>
                <a:latin typeface="Calibri"/>
              </a:rPr>
              <a:t><![CDATA[Standard small hand wire; versatile; adequate stiffness for metacarpals and phalanges; commonly used in hand surgery as the `standard` small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4–1.6 mm]]></a:t>
            </a:r>
            <a:br/>
            <a:r>
              <a:rPr lang="en-US" strike="noStrike" sz="1400" spc="0" u="none" cap="none">
                <a:solidFill>
                  <a:srgbClr val="1E293B">
                    <a:alpha val="100000"/>
                  </a:srgbClr>
                </a:solidFill>
                <a:latin typeface="Calibri"/>
              </a:rPr>
              <a:t><![CDATA[Supracondylar humerus fractures in children (most commonly 1.6 mm); metacarpal fractures; carpal fixation (scaphoid provisional, hamate); ankle and hindfoot provisional fixation; paediatric femoral neck (Delbet Type IV — distal fragment); radial styloid avulsion; lateral condyle humerus fractures; tension band wiring constructs]]></a:t>
            </a:r>
            <a:br/>
            <a:r>
              <a:rPr lang="en-US" strike="noStrike" sz="1400" spc="0" u="none" cap="none">
                <a:solidFill>
                  <a:srgbClr val="1E293B">
                    <a:alpha val="100000"/>
                  </a:srgbClr>
                </a:solidFill>
                <a:latin typeface="Calibri"/>
              </a:rPr>
              <a:t><![CDATA[The MOST COMMONLY USED wire in orthopaedic practice; sufficient stiffness for provisional fixation of medium-sized bones; the standard wire for paediatric supracondylar humerus fractures (Gartland II/III) — typically two or three crossed or lateral 1.6 mm wires provide adequate provi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irschner Wire (K-Wire) — Principles, Techniques &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2.0 mm]]></a:t>
            </a:r>
            <a:br/>
            <a:r>
              <a:rPr lang="en-US" strike="noStrike" sz="1400" spc="0" u="none" cap="none">
                <a:solidFill>
                  <a:srgbClr val="1E293B">
                    <a:alpha val="100000"/>
                  </a:srgbClr>
                </a:solidFill>
                <a:latin typeface="Calibri"/>
              </a:rPr>
              <a:t><![CDATA[Larger paediatric bones; adult wrist (carpal fixation — DRUJ stabilisation, radiocarpal provisional); olecranon tension band wiring; patella tension band wiring; provisional fixation during adult plating (humerus, forearm, tibia); guide wires for cannulated screw systems]]></a:t>
            </a:r>
            <a:br/>
            <a:r>
              <a:rPr lang="en-US" strike="noStrike" sz="1400" spc="0" u="none" cap="none">
                <a:solidFill>
                  <a:srgbClr val="1E293B">
                    <a:alpha val="100000"/>
                  </a:srgbClr>
                </a:solidFill>
                <a:latin typeface="Calibri"/>
              </a:rPr>
              <a:t><![CDATA[Stiffer and stronger; sufficient for larger adult bones in a provisional role; the 2.0 mm wire is commonly used as the K-wire component of the tension band wiring construct for olecranon and patella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2026-05-17T12:57:11Z</dcterms:created>
  <dcterms:modified xsi:type="dcterms:W3CDTF">2026-05-17T12:57:11Z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