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1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Jersey Fing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Robins modification)]]></a:t>
            </a:r>
            <a:br/>
            <a:r>
              <a:rPr lang="en-US" strike="noStrike" sz="1400" spc="0" u="none" cap="none">
                <a:solidFill>
                  <a:srgbClr val="1E293B">
                    <a:alpha val="100000"/>
                  </a:srgbClr>
                </a:solidFill>
                <a:latin typeface="Calibri"/>
              </a:rPr>
              <a:t><![CDATA[Large bony fragment (Type III) AND simultaneous avulsion of the tendon from the fragment (double avulsion — the tendon avulses from the fragment AND the fragment from the bone)]]></a:t>
            </a:r>
            <a:br/>
            <a:r>
              <a:rPr lang="en-US" strike="noStrike" sz="1400" spc="0" u="none" cap="none">
                <a:solidFill>
                  <a:srgbClr val="1E293B">
                    <a:alpha val="100000"/>
                  </a:srgbClr>
                </a:solidFill>
                <a:latin typeface="Calibri"/>
              </a:rPr>
              <a:t><![CDATA[Most complex; both injuries present simultaneously]]></a:t>
            </a:r>
            <a:br/>
            <a:r>
              <a:rPr lang="en-US" strike="noStrike" sz="1400" spc="0" u="none" cap="none">
                <a:solidFill>
                  <a:srgbClr val="1E293B">
                    <a:alpha val="100000"/>
                  </a:srgbClr>
                </a:solidFill>
                <a:latin typeface="Calibri"/>
              </a:rPr>
              <a:t><![CDATA[ORIF of fragment + tendon repair; most challenging type; urg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vestigations]]></a:t>
            </a:r>
            <a:br/>
            <a:br/>
            <a:r>
              <a:rPr lang="en-US" strike="noStrike" sz="1400" spc="0" u="none" cap="none">
                <a:solidFill>
                  <a:srgbClr val="1E293B">
                    <a:alpha val="100000"/>
                  </a:srgbClr>
                </a:solidFill>
                <a:latin typeface="Calibri"/>
              </a:rPr>
              <a:t><![CDATA[History: often the injury is missed initially — the patient may present days to weeks later with inability to flex the DIP joint; tenderness in the finger and palm; swelling; may have been told it was `just a sprain`; ask specifically about the mechanism — forced extension of the flexed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 inability to actively flex the DIP joint while the PIP joint is held in extension (blocking FDS); the patient can flex the PIP joint (FDS is intact) but cannot flex the DIP joint (FDP avulsed); palpation may reveal a tender mass in the palm (Type I) or at the PIP level (Type II) representing the retracted tendon; loss of the normal resting finger cascade (the affected finger lies in relatively more extension than its neighb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X-ray (AP, lateral, oblique of the finger): identifies bony avulsion fragment at the DIP joint (Type III/IV); the size of the fragment guides management; X-ray is mandatory in all suspected jersey finger injuries to exclude a bony avulsion — this determines the Leddy-Packer type and urgency of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r USS: may locate the retracted tendon (particularly Type I — tendon in the palm) and assess tendon integrity; rarely required if clinical diagnosis is clear and X-ray available; useful in late-presenting or atypical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ical repair — the standard treatment for all types: the FDP tendon must be repaired or the bony fragment fixed for any functional DIP flexion to be restored; non-operative management results in a permanently flail DIP joint (the patient can only flex the finger with FDS); a flail DIP that is troublesome functionally can be addressed by DIP arthrodesis but this is a secondary salvage procedure — primary repair is always pr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ach: Brunner (zigzag) incisions or a lateral approach to the finger; the A4 pulley at the DIP level must be preserved during tendon passage; venting A2 only if necessary and repairing it after; careful retrieval of the retracted tendon from the palm (Type I) or PIP level (Type II) using a tendon pass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air technique for Types I and II: the tendon is advanced to the distal phalanx; a core suture (4-strand repair — Modified Kessler or Adelaide technique) is placed in the tendon; the tendon is reattached to the bone using a suture anchor or bone tunnels (pull-through suture tied over a button on the dorsum of the distal phalanx — the `button`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management: the bony fragment is reduced and fixed with a mini-screw (Herbert screw) or K-wire; the fragment is at the DIP level and carries the tendon with it — reattachment of the fragment restores FDP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eddy JP, Packer JW. Avulsion of the profundus tendon insertion in athletes. J Hand Surg Am. 1977;2(1):66–69.]]></a:t>
            </a:r>
            <a:br/>
            <a:r>
              <a:rPr lang="en-US" strike="noStrike" sz="1200" spc="0" u="none" cap="none">
                <a:solidFill>
                  <a:srgbClr val="1E293B">
                    <a:alpha val="100000"/>
                  </a:srgbClr>
                </a:solidFill>
                <a:latin typeface="Calibri"/>
              </a:rPr>
              <a:t><![CDATA[Robins PR, Dobyns JH. Avulsion of the insertion of the flexor digitorum profundus tendon associated with fracture of the distal phalanx. A brief review. AAOS Symposium on Tendon Surgery of the Hand. 1975.]]></a:t>
            </a:r>
            <a:br/>
            <a:r>
              <a:rPr lang="en-US" strike="noStrike" sz="1200" spc="0" u="none" cap="none">
                <a:solidFill>
                  <a:srgbClr val="1E293B">
                    <a:alpha val="100000"/>
                  </a:srgbClr>
                </a:solidFill>
                <a:latin typeface="Calibri"/>
              </a:rPr>
              <a:t><![CDATA[Baskies MA, Lee SK. Evaluation and treatment of injuries of the flexor digitorum profundus avulsion in athletes. Bull NYU Hosp Jt Dis. 2009.]]></a:t>
            </a:r>
            <a:br/>
            <a:r>
              <a:rPr lang="en-US" strike="noStrike" sz="1200" spc="0" u="none" cap="none">
                <a:solidFill>
                  <a:srgbClr val="1E293B">
                    <a:alpha val="100000"/>
                  </a:srgbClr>
                </a:solidFill>
                <a:latin typeface="Calibri"/>
              </a:rPr>
              <a:t><![CDATA[Smith JH Jr. Avulsion of a profundus tendon with simultaneous intraarticular fracture in the distal phalanx. J Hand Surg Am. 1981.]]></a:t>
            </a:r>
            <a:br/>
            <a:r>
              <a:rPr lang="en-US" strike="noStrike" sz="1200" spc="0" u="none" cap="none">
                <a:solidFill>
                  <a:srgbClr val="1E293B">
                    <a:alpha val="100000"/>
                  </a:srgbClr>
                </a:solidFill>
                <a:latin typeface="Calibri"/>
              </a:rPr>
              <a:t><![CDATA[McCallister WV et al. Primary repair of flexor tendon injuries: the Strickland technique. Orthop Clin North Am. 2000.]]></a:t>
            </a:r>
            <a:br/>
            <a:r>
              <a:rPr lang="en-US" strike="noStrike" sz="1200" spc="0" u="none" cap="none">
                <a:solidFill>
                  <a:srgbClr val="1E293B">
                    <a:alpha val="100000"/>
                  </a:srgbClr>
                </a:solidFill>
                <a:latin typeface="Calibri"/>
              </a:rPr>
              <a:t><![CDATA[Greens Operative Hand Surgery. 7th Edi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vulsion of flexor digitorum profundus (FDP) tendon from distal phalanx. Mechanism: forced extension of DIP during active flexion (grabbing opponent’s jersey). Clinical: inability to flex DIP actively. Leddy-Packer classification (I–III) guides management. Treatment: surgical repair required in all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Jersey Fing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echanism]]></a:t>
            </a:r>
            <a:br/>
            <a:br/>
            <a:r>
              <a:rPr lang="en-US" strike="noStrike" sz="1400" spc="0" u="none" cap="none">
                <a:solidFill>
                  <a:srgbClr val="1E293B">
                    <a:alpha val="100000"/>
                  </a:srgbClr>
                </a:solidFill>
                <a:latin typeface="Calibri"/>
              </a:rPr>
              <a:t><![CDATA[Jersey finger is an avulsion injury of the flexor digitorum profundus (FDP) tendon from its insertion at the base of the distal phalanx, caused by forced extension of an actively flexed DIP joint. It is the mirror image of mallet finger (which avulses the extensor tendon at the same location). The injury classically occurs when a player`s finger catches in another player`s jersey while attempting to tackle — the finger is forcefully extended while the FDP is contracting, avulsing the tendon from the distal phalanx. The ring finger is the most commonly affected digit (due to its anatomical characteristics — it has the longest excursion and the weakest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dominantly affects young male athletes (rugby, American football); the ring finger accounts for approximately 75% of cases; the patient often presents late — the injury is frequently missed or misidentified as a `sprain` at initial presentation; delayed diagnosis worsens outcome due to tendon retraction and adhesion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ctive FDP contraction against a sudden forced DIP extension; the FDP tendon tears from the base of the distal phalanx — with or without a bony fragment; the degree of tendon retraction depends on the presence of the vinculae (the blood-supply structures that tether the tendon) and whether a bony fragment is still attach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the ring finger? The ring finger FDP has independent excursion (unlike the middle and little fingers whose FDPs share a common muscle belly and therefore limit each other`s retraction); the ring finger insertion is the weakest of all FDP insertions; and the ring finger has the greatest tendon excursion — these factors combine to make the ring finger most vulnerable to avulsion and most prone to significant re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Leddy & Packer]]></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Vascularity]]></a:t>
            </a:r>
            <a:br/>
            <a:r>
              <a:rPr lang="en-US" strike="noStrike" sz="1400" spc="0" u="none" cap="none">
                <a:solidFill>
                  <a:srgbClr val="1E293B">
                    <a:alpha val="100000"/>
                  </a:srgbClr>
                </a:solidFill>
                <a:latin typeface="Calibri"/>
              </a:rPr>
              <a:t><![CDATA[Timing of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Tendon retracts into the palm; both vinculae brevis and longus are disrupted; no bony fragment; the tendon is in the palm (proximal to A1 pulley)]]></a:t>
            </a:r>
            <a:br/>
            <a:r>
              <a:rPr lang="en-US" strike="noStrike" sz="1400" spc="0" u="none" cap="none">
                <a:solidFill>
                  <a:srgbClr val="1E293B">
                    <a:alpha val="100000"/>
                  </a:srgbClr>
                </a:solidFill>
                <a:latin typeface="Calibri"/>
              </a:rPr>
              <a:t><![CDATA[AVASUCLAR — both vinculae disrupted; tendon vulnerable to ischaemic necrosis; most urgent]]></a:t>
            </a:r>
            <a:br/>
            <a:r>
              <a:rPr lang="en-US" strike="noStrike" sz="1400" spc="0" u="none" cap="none">
                <a:solidFill>
                  <a:srgbClr val="1E293B">
                    <a:alpha val="100000"/>
                  </a:srgbClr>
                </a:solidFill>
                <a:latin typeface="Calibri"/>
              </a:rPr>
              <a:t><![CDATA[Repair within 7–10 days (before tendon becomes non-viable and shortened beyond reach); the most urgent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Tendon retracts to the level of the PIP joint; vinculum longus intact (this tethers the tendon at the PIP level); ± small bony fragment]]></a:t>
            </a:r>
            <a:br/>
            <a:r>
              <a:rPr lang="en-US" strike="noStrike" sz="1400" spc="0" u="none" cap="none">
                <a:solidFill>
                  <a:srgbClr val="1E293B">
                    <a:alpha val="100000"/>
                  </a:srgbClr>
                </a:solidFill>
                <a:latin typeface="Calibri"/>
              </a:rPr>
              <a:t><![CDATA[Partial — vinculum longus maintains some blood supply; less urgent than Type I]]></a:t>
            </a:r>
            <a:br/>
            <a:r>
              <a:rPr lang="en-US" strike="noStrike" sz="1400" spc="0" u="none" cap="none">
                <a:solidFill>
                  <a:srgbClr val="1E293B">
                    <a:alpha val="100000"/>
                  </a:srgbClr>
                </a:solidFill>
                <a:latin typeface="Calibri"/>
              </a:rPr>
              <a:t><![CDATA[Repair within 3–4 weeks (most common type; greatest flexibility in tim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Large bony avulsion fragment that is too large to retract through the A4 pulley; tendon remains attached to the fragment at the DIP level; the bony fragment holds the tendon in place]]></a:t>
            </a:r>
            <a:br/>
            <a:r>
              <a:rPr lang="en-US" strike="noStrike" sz="1400" spc="0" u="none" cap="none">
                <a:solidFill>
                  <a:srgbClr val="1E293B">
                    <a:alpha val="100000"/>
                  </a:srgbClr>
                </a:solidFill>
                <a:latin typeface="Calibri"/>
              </a:rPr>
              <a:t><![CDATA[Intact vascularity — tendon remains at the DIP level; both vinculae intact]]></a:t>
            </a:r>
            <a:br/>
            <a:r>
              <a:rPr lang="en-US" strike="noStrike" sz="1400" spc="0" u="none" cap="none">
                <a:solidFill>
                  <a:srgbClr val="1E293B">
                    <a:alpha val="100000"/>
                  </a:srgbClr>
                </a:solidFill>
                <a:latin typeface="Calibri"/>
              </a:rPr>
              <a:t><![CDATA[ORIF of the bony fragment; can be performed up to 6 weeks; the bony fragment prevents retraction; least urgent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7">
  <a:themeElements>
    <a:clrScheme name="Theme5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2026-05-17T14:41:35Z</dcterms:created>
  <dcterms:modified xsi:type="dcterms:W3CDTF">2026-05-17T14:41:35Z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