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2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lizarov Technique —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olidation period]]></a:t>
            </a:r>
            <a:br/>
            <a:r>
              <a:rPr lang="en-US" strike="noStrike" sz="1400" spc="0" u="none" cap="none">
                <a:solidFill>
                  <a:srgbClr val="1E293B">
                    <a:alpha val="100000"/>
                  </a:srgbClr>
                </a:solidFill>
                <a:latin typeface="Calibri"/>
              </a:rPr>
              <a:t><![CDATA[Approximately twice distraction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a:t>
            </a:r>
            <a:br/>
            <a:br/>
            <a:br/>
            <a:br/>
            <a:br/>
            <a:r>
              <a:rPr lang="en-US" strike="noStrike" sz="1400" spc="0" u="none" cap="none">
                <a:solidFill>
                  <a:srgbClr val="1E293B">
                    <a:alpha val="100000"/>
                  </a:srgbClr>
                </a:solidFill>
                <a:latin typeface="Calibri"/>
              </a:rPr>
              <a:t><![CDATA[Allows simultaneous bone lengthening and 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bone graft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ffective for 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rves blood supply 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early weight bearing in many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Pin trac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mature consolid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regenerat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Ilizarov technique is based on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ical distraction rate is one millimeter per d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w of tension stress explains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ly used for limb lengthening and 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is essential for regenerate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Ilizarov GA The tension stress effect on the genesis and growth of tissues]]></a:t>
            </a:r>
            <a:br/>
            <a:r>
              <a:rPr lang="en-US" strike="noStrike" sz="1200" spc="0" u="none" cap="none">
                <a:solidFill>
                  <a:srgbClr val="1E293B">
                    <a:alpha val="100000"/>
                  </a:srgbClr>
                </a:solidFill>
                <a:latin typeface="Calibri"/>
              </a:rPr>
              <a:t><![CDATA[Paley D Principles of Deformity Correction]]></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Ilizarov Meth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lizarov Technique —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ension‑stress effect: gradual distraction (≈1 mm/day in 4 steps) after corticotomy induces regenerate bone and soft‑tissue adaptation. Circular fixator with tensioned wires permits multiplanar stability and early weight bearing. Phases: latency (5–7 d), distraction, consolidation; rate/rhythm critical to regenerate quality. Indications: nonunion (infected), bone loss (transport), deformity correction, limb lengthening. Complications: pin site infection, joint contractures, poor regenerate, psychological burd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The Ilizarov technique is a method of limb reconstruction based on the principles of distraction osteogenesis. It was developed by the Russian orthopaedic surgeon Gavriil Ilizarov in the mid twentieth century. The technique allows gradual bone lengthening, deformity correction and treatment of complex nonunions using circular extern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lizarov apparatus consists of rings connected by rods with tensioned wires or half pins passing through bone. By gradually distracting the bone segments following a corticotomy, new bone formation occurs in the distraction gap while surrounding soft tissues adapt simul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thod has revolutionized management of difficult orthopaedic conditions such as limb length discrepancy, infected nonunion, bone loss, deformity correction and congenital limb deficienc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Background]]></a:t>
            </a:r>
            <a:br/>
            <a:br/>
            <a:br/>
            <a:br/>
            <a:br/>
            <a:r>
              <a:rPr lang="en-US" strike="noStrike" sz="1400" spc="0" u="none" cap="none">
                <a:solidFill>
                  <a:srgbClr val="1E293B">
                    <a:alpha val="100000"/>
                  </a:srgbClr>
                </a:solidFill>
                <a:latin typeface="Calibri"/>
              </a:rPr>
              <a:t><![CDATA[Gavriil Ilizarov introduced the technique in the 1950s while practicing in Kurgan, Russia. Initially the method was used to treat nonunions and bone defects. Over time it became widely adopted worldwide after its biological principles were recogniz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demonstrated that gradual mechanical tension applied to bone and soft tissue stimulates regeneration. This phenomenon was termed the law of tension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Ilizarov Apparatus]]></a:t>
            </a:r>
            <a:br/>
            <a:b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ngs]]></a:t>
            </a:r>
            <a:br/>
            <a:r>
              <a:rPr lang="en-US" strike="noStrike" sz="1400" spc="0" u="none" cap="none">
                <a:solidFill>
                  <a:srgbClr val="1E293B">
                    <a:alpha val="100000"/>
                  </a:srgbClr>
                </a:solidFill>
                <a:latin typeface="Calibri"/>
              </a:rPr>
              <a:t><![CDATA[Circular metal rings placed around limb]]></a:t>
            </a:r>
            <a:br/>
            <a:r>
              <a:rPr lang="en-US" strike="noStrike" sz="1400" spc="0" u="none" cap="none">
                <a:solidFill>
                  <a:srgbClr val="1E293B">
                    <a:alpha val="100000"/>
                  </a:srgbClr>
                </a:solidFill>
                <a:latin typeface="Calibri"/>
              </a:rPr>
              <a:t><![CDATA[Provide structural framewor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ed wires]]></a:t>
            </a:r>
            <a:br/>
            <a:r>
              <a:rPr lang="en-US" strike="noStrike" sz="1400" spc="0" u="none" cap="none">
                <a:solidFill>
                  <a:srgbClr val="1E293B">
                    <a:alpha val="100000"/>
                  </a:srgbClr>
                </a:solidFill>
                <a:latin typeface="Calibri"/>
              </a:rPr>
              <a:t><![CDATA[Thin wires passed through bone and tensioned]]></a:t>
            </a:r>
            <a:br/>
            <a:r>
              <a:rPr lang="en-US" strike="noStrike" sz="1400" spc="0" u="none" cap="none">
                <a:solidFill>
                  <a:srgbClr val="1E293B">
                    <a:alpha val="100000"/>
                  </a:srgbClr>
                </a:solidFill>
                <a:latin typeface="Calibri"/>
              </a:rPr>
              <a:t><![CDATA[Secure fixation and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f pins]]></a:t>
            </a:r>
            <a:br/>
            <a:r>
              <a:rPr lang="en-US" strike="noStrike" sz="1400" spc="0" u="none" cap="none">
                <a:solidFill>
                  <a:srgbClr val="1E293B">
                    <a:alpha val="100000"/>
                  </a:srgbClr>
                </a:solidFill>
                <a:latin typeface="Calibri"/>
              </a:rPr>
              <a:t><![CDATA[Threaded pins inserted into bone]]></a:t>
            </a:r>
            <a:br/>
            <a:r>
              <a:rPr lang="en-US" strike="noStrike" sz="1400" spc="0" u="none" cap="none">
                <a:solidFill>
                  <a:srgbClr val="1E293B">
                    <a:alpha val="100000"/>
                  </a:srgbClr>
                </a:solidFill>
                <a:latin typeface="Calibri"/>
              </a:rPr>
              <a:t><![CDATA[Addition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ing rods]]></a:t>
            </a:r>
            <a:br/>
            <a:r>
              <a:rPr lang="en-US" strike="noStrike" sz="1400" spc="0" u="none" cap="none">
                <a:solidFill>
                  <a:srgbClr val="1E293B">
                    <a:alpha val="100000"/>
                  </a:srgbClr>
                </a:solidFill>
                <a:latin typeface="Calibri"/>
              </a:rPr>
              <a:t><![CDATA[Rods connecting rings]]></a:t>
            </a:r>
            <a:br/>
            <a:r>
              <a:rPr lang="en-US" strike="noStrike" sz="1400" spc="0" u="none" cap="none">
                <a:solidFill>
                  <a:srgbClr val="1E293B">
                    <a:alpha val="100000"/>
                  </a:srgbClr>
                </a:solidFill>
                <a:latin typeface="Calibri"/>
              </a:rPr>
              <a:t><![CDATA[Allow controlled dis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Distraction Osteogenesis]]></a:t>
            </a:r>
            <a:br/>
            <a:br/>
            <a:br/>
            <a:br/>
            <a:br/>
            <a:r>
              <a:rPr lang="en-US" strike="noStrike" sz="1400" spc="0" u="none" cap="none">
                <a:solidFill>
                  <a:srgbClr val="1E293B">
                    <a:alpha val="100000"/>
                  </a:srgbClr>
                </a:solidFill>
                <a:latin typeface="Calibri"/>
              </a:rPr>
              <a:t><![CDATA[Distraction osteogenesis refers to the formation of new bone between two bone surfaces that are gradually separated. After performing a corticotomy, the bone segments are slowly distracted at a controlled r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w bone forms in the gap through intramembranous ossification while surrounding soft tissues including muscles, nerves, skin and blood vessels lengthen simul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cy phase]]></a:t>
            </a:r>
            <a:br/>
            <a:r>
              <a:rPr lang="en-US" strike="noStrike" sz="1400" spc="0" u="none" cap="none">
                <a:solidFill>
                  <a:srgbClr val="1E293B">
                    <a:alpha val="100000"/>
                  </a:srgbClr>
                </a:solidFill>
                <a:latin typeface="Calibri"/>
              </a:rPr>
              <a:t><![CDATA[Initial healing phase after cortic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phase]]></a:t>
            </a:r>
            <a:br/>
            <a:r>
              <a:rPr lang="en-US" strike="noStrike" sz="1400" spc="0" u="none" cap="none">
                <a:solidFill>
                  <a:srgbClr val="1E293B">
                    <a:alpha val="100000"/>
                  </a:srgbClr>
                </a:solidFill>
                <a:latin typeface="Calibri"/>
              </a:rPr>
              <a:t><![CDATA[Gradual separation of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olidation phase]]></a:t>
            </a:r>
            <a:br/>
            <a:r>
              <a:rPr lang="en-US" strike="noStrike" sz="1400" spc="0" u="none" cap="none">
                <a:solidFill>
                  <a:srgbClr val="1E293B">
                    <a:alpha val="100000"/>
                  </a:srgbClr>
                </a:solidFill>
                <a:latin typeface="Calibri"/>
              </a:rPr>
              <a:t><![CDATA[Mineralization and maturation of regenerat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logical Principles]]></a:t>
            </a:r>
            <a:br/>
            <a:br/>
            <a:br/>
            <a:br/>
            <a:br/>
            <a:r>
              <a:rPr lang="en-US" strike="noStrike" sz="1400" spc="0" u="none" cap="none">
                <a:solidFill>
                  <a:srgbClr val="1E293B">
                    <a:alpha val="100000"/>
                  </a:srgbClr>
                </a:solidFill>
                <a:latin typeface="Calibri"/>
              </a:rPr>
              <a:t><![CDATA[The Ilizarov method follows the principle known as the law of tension stress. According to this principle gradual and controlled mechanical distraction stimulates tissu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tension stimulates osteogen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s adapt and lengthen with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is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must be preserv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br/>
            <a:br/>
            <a:br/>
            <a:r>
              <a:rPr lang="en-US" strike="noStrike" sz="1400" spc="0" u="none" cap="none">
                <a:solidFill>
                  <a:srgbClr val="1E293B">
                    <a:alpha val="100000"/>
                  </a:srgbClr>
                </a:solidFill>
                <a:latin typeface="Calibri"/>
              </a:rPr>
              <a:t><![CDATA[Limb length discrep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gmental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limb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 traumatic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Protocol]]></a:t>
            </a:r>
            <a:br/>
            <a:br/>
            <a:br/>
            <a:br/>
            <a:br/>
            <a:br/>
            <a:br/>
            <a:r>
              <a:rPr lang="en-US" strike="noStrike" sz="1400" spc="0" u="none" cap="none">
                <a:solidFill>
                  <a:srgbClr val="1E293B">
                    <a:alpha val="100000"/>
                  </a:srgbClr>
                </a:solidFill>
                <a:latin typeface="Calibri"/>
              </a:rPr>
              <a:t><![CDATA[Step]]></a:t>
            </a:r>
            <a:br/>
            <a:r>
              <a:rPr lang="en-US" strike="noStrike" sz="1400" spc="0" u="none" cap="none">
                <a:solidFill>
                  <a:srgbClr val="1E293B">
                    <a:alpha val="100000"/>
                  </a:srgbClr>
                </a:solidFill>
                <a:latin typeface="Calibri"/>
              </a:rPr>
              <a:t><![CDATA[Typical Val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cy period]]></a:t>
            </a:r>
            <a:br/>
            <a:r>
              <a:rPr lang="en-US" strike="noStrike" sz="1400" spc="0" u="none" cap="none">
                <a:solidFill>
                  <a:srgbClr val="1E293B">
                    <a:alpha val="100000"/>
                  </a:srgbClr>
                </a:solidFill>
                <a:latin typeface="Calibri"/>
              </a:rPr>
              <a:t><![CDATA[5 to 7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rate]]></a:t>
            </a:r>
            <a:br/>
            <a:r>
              <a:rPr lang="en-US" strike="noStrike" sz="1400" spc="0" u="none" cap="none">
                <a:solidFill>
                  <a:srgbClr val="1E293B">
                    <a:alpha val="100000"/>
                  </a:srgbClr>
                </a:solidFill>
                <a:latin typeface="Calibri"/>
              </a:rPr>
              <a:t><![CDATA[1 millimeter per d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rhythm]]></a:t>
            </a:r>
            <a:br/>
            <a:r>
              <a:rPr lang="en-US" strike="noStrike" sz="1400" spc="0" u="none" cap="none">
                <a:solidFill>
                  <a:srgbClr val="1E293B">
                    <a:alpha val="100000"/>
                  </a:srgbClr>
                </a:solidFill>
                <a:latin typeface="Calibri"/>
              </a:rPr>
              <a:t><![CDATA[0.25 millimeter four times dai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6">
  <a:themeElements>
    <a:clrScheme name="Theme4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2026-05-17T14:42:08Z</dcterms:created>
  <dcterms:modified xsi:type="dcterms:W3CDTF">2026-05-17T14:42:08Z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