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057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Hyperparathyroidism and Bon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parathyroidism and Bon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periosteal resorption]]></a:t>
            </a:r>
            <a:br/>
            <a:r>
              <a:rPr lang="en-US" strike="noStrike" sz="1400" spc="0" u="none" cap="none">
                <a:solidFill>
                  <a:srgbClr val="1E293B">
                    <a:alpha val="100000"/>
                  </a:srgbClr>
                </a:solidFill>
                <a:latin typeface="Calibri"/>
              </a:rPr>
              <a:t><![CDATA[Most commonly along radial aspect of middle phalan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lt and pepper skull]]></a:t>
            </a:r>
            <a:br/>
            <a:r>
              <a:rPr lang="en-US" strike="noStrike" sz="1400" spc="0" u="none" cap="none">
                <a:solidFill>
                  <a:srgbClr val="1E293B">
                    <a:alpha val="100000"/>
                  </a:srgbClr>
                </a:solidFill>
                <a:latin typeface="Calibri"/>
              </a:rPr>
              <a:t><![CDATA[Granular skull appear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own tumors]]></a:t>
            </a:r>
            <a:br/>
            <a:r>
              <a:rPr lang="en-US" strike="noStrike" sz="1400" spc="0" u="none" cap="none">
                <a:solidFill>
                  <a:srgbClr val="1E293B">
                    <a:alpha val="100000"/>
                  </a:srgbClr>
                </a:solidFill>
                <a:latin typeface="Calibri"/>
              </a:rPr>
              <a:t><![CDATA[Expansile lytic le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use osteopenia]]></a:t>
            </a:r>
            <a:br/>
            <a:r>
              <a:rPr lang="en-US" strike="noStrike" sz="1400" spc="0" u="none" cap="none">
                <a:solidFill>
                  <a:srgbClr val="1E293B">
                    <a:alpha val="100000"/>
                  </a:srgbClr>
                </a:solidFill>
                <a:latin typeface="Calibri"/>
              </a:rPr>
              <a:t><![CDATA[Generalized reduction in bone dens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boratory Findings]]></a:t>
            </a:r>
            <a:br/>
            <a:br/>
            <a:br/>
            <a:r>
              <a:rPr lang="en-US" strike="noStrike" sz="1400" spc="0" u="none" cap="none">
                <a:solidFill>
                  <a:srgbClr val="1E293B">
                    <a:alpha val="100000"/>
                  </a:srgbClr>
                </a:solidFill>
                <a:latin typeface="Calibri"/>
              </a:rPr>
              <a:t><![CDATA[Biochemical investigations play a crucial role in confirming the diagnosis of hyperparathyroid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st]]></a:t>
            </a:r>
            <a:br/>
            <a:r>
              <a:rPr lang="en-US" strike="noStrike" sz="1400" spc="0" u="none" cap="none">
                <a:solidFill>
                  <a:srgbClr val="1E293B">
                    <a:alpha val="100000"/>
                  </a:srgbClr>
                </a:solidFill>
                <a:latin typeface="Calibri"/>
              </a:rPr>
              <a:t><![CDATA[Typical Find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um calcium]]></a:t>
            </a:r>
            <a:br/>
            <a:r>
              <a:rPr lang="en-US" strike="noStrike" sz="1400" spc="0" u="none" cap="none">
                <a:solidFill>
                  <a:srgbClr val="1E293B">
                    <a:alpha val="100000"/>
                  </a:srgbClr>
                </a:solidFill>
                <a:latin typeface="Calibri"/>
              </a:rPr>
              <a:t><![CDATA[Eleva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um phosphate]]></a:t>
            </a:r>
            <a:br/>
            <a:r>
              <a:rPr lang="en-US" strike="noStrike" sz="1400" spc="0" u="none" cap="none">
                <a:solidFill>
                  <a:srgbClr val="1E293B">
                    <a:alpha val="100000"/>
                  </a:srgbClr>
                </a:solidFill>
                <a:latin typeface="Calibri"/>
              </a:rPr>
              <a:t><![CDATA[L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athyroid hormone]]></a:t>
            </a:r>
            <a:br/>
            <a:r>
              <a:rPr lang="en-US" strike="noStrike" sz="1400" spc="0" u="none" cap="none">
                <a:solidFill>
                  <a:srgbClr val="1E293B">
                    <a:alpha val="100000"/>
                  </a:srgbClr>
                </a:solidFill>
                <a:latin typeface="Calibri"/>
              </a:rPr>
              <a:t><![CDATA[Elev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parathyroidism and Bon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kaline phosphatase]]></a:t>
            </a:r>
            <a:br/>
            <a:r>
              <a:rPr lang="en-US" strike="noStrike" sz="1400" spc="0" u="none" cap="none">
                <a:solidFill>
                  <a:srgbClr val="1E293B">
                    <a:alpha val="100000"/>
                  </a:srgbClr>
                </a:solidFill>
                <a:latin typeface="Calibri"/>
              </a:rPr>
              <a:t><![CDATA[Eleva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r>
              <a:rPr lang="en-US" strike="noStrike" sz="1400" spc="0" u="none" cap="none">
                <a:solidFill>
                  <a:srgbClr val="1E293B">
                    <a:alpha val="100000"/>
                  </a:srgbClr>
                </a:solidFill>
                <a:latin typeface="Calibri"/>
              </a:rPr>
              <a:t><![CDATA[Treatment depends on the underlying cause of hyperparathyroidism. Primary hyperparathyroidism is usually treated with surgical removal of the abnormal parathyroid gla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Op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athyroidectom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tamin D supplemen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osphate supplemen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renal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treatment may be required for pathological fractures or severe skeletal deformities resulting from prolonged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parathyroidism and Bon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Primary hyperparathyroidism commonly caused by parathyroid aden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periosteal bone resorption is the earliest radiographic sig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own tumors represent areas of bone resorption and fib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um calcium elevated with low serum phosph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initive treatment often requires parathyroidec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Rockwood CA. Rockwood and Greens Fractures in Adults. 9th Edition.]]></a:t>
            </a:r>
            <a:br/>
            <a:r>
              <a:rPr lang="en-US" strike="noStrike" sz="1200" spc="0" u="none" cap="none">
                <a:solidFill>
                  <a:srgbClr val="1E293B">
                    <a:alpha val="100000"/>
                  </a:srgbClr>
                </a:solidFill>
                <a:latin typeface="Calibri"/>
              </a:rPr>
              <a:t><![CDATA[3. Kumar P, Clark M. Clinical Medicine.]]></a:t>
            </a:r>
            <a:br/>
            <a:r>
              <a:rPr lang="en-US" strike="noStrike" sz="1200" spc="0" u="none" cap="none">
                <a:solidFill>
                  <a:srgbClr val="1E293B">
                    <a:alpha val="100000"/>
                  </a:srgbClr>
                </a:solidFill>
                <a:latin typeface="Calibri"/>
              </a:rPr>
              <a:t><![CDATA[4. Harrison Principles of Internal Medic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Hyperparathyroidism and Bon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Excess PTH causes cortical bone loss via RANKL-mediated osteoclast activation; classic radiology: subperiosteal resorption, salt‑and‑pepper skull, brown tumors. Primary (adenoma), secondary (CKD/vit D deficiency), tertiary (autonomous) forms dictate biochemistry and treatment. DEXA: cortical loss at one‑third radius; labs—↑PTH, ↑ALP; Ca high in primary/tertiary, low‑normal in secondary; phosphate low in primary, high in CKD. Orthopaedic issues: fragility fractures, brown tumors, tendon ruptures; treat endocrine cause first, then stabilize fractures as per principles. Parathyroidectomy is definitive for symptomatic primary disease; watch for 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parathyroidism and Bon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Hyperparathyroidism is an endocrine disorder characterized by excessive secretion of parathyroid hormone (PTH), leading to disturbances in calcium and phosphate metabolism. The skeletal system is one of the most significantly affected organs because PTH plays a major role in regulating bone remode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parathyroidism and Bon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reased PTH levels stimulate osteoclastic bone resorption, resulting in progressive loss of bone mineral density. Chronic elevation of PTH can lead to skeletal manifestations such as osteitis fibrosa cystica, subperiosteal bone resorption, pathological fractures, and generalized osteopo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om an orthopaedic perspective, hyperparathyroidism is important because it can predispose patients to fragility fractures, bone deformities, and impaired fracture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parathyroidism and Bon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The classic skeletal manifestation of hyperparathyroidism is subperiosteal bone re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ology of Parathyroid Hormone]]></a:t>
            </a:r>
            <a:br/>
            <a:br/>
            <a:br/>
            <a:r>
              <a:rPr lang="en-US" strike="noStrike" sz="1400" spc="0" u="none" cap="none">
                <a:solidFill>
                  <a:srgbClr val="1E293B">
                    <a:alpha val="100000"/>
                  </a:srgbClr>
                </a:solidFill>
                <a:latin typeface="Calibri"/>
              </a:rPr>
              <a:t><![CDATA[Parathyroid hormone is secreted by the parathyroid glands in response to low serum calcium levels. The primary function of PTH is to increase serum calcium concentration through actions on bone, kidneys, and the gastrointestinal trac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tions of Parathyroid Horm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gan]]></a:t>
            </a:r>
            <a:br/>
            <a:r>
              <a:rPr lang="en-US" strike="noStrike" sz="1400" spc="0" u="none" cap="none">
                <a:solidFill>
                  <a:srgbClr val="1E293B">
                    <a:alpha val="100000"/>
                  </a:srgbClr>
                </a:solidFill>
                <a:latin typeface="Calibri"/>
              </a:rPr>
              <a:t><![CDATA[Effec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a:t>
            </a:r>
            <a:br/>
            <a:r>
              <a:rPr lang="en-US" strike="noStrike" sz="1400" spc="0" u="none" cap="none">
                <a:solidFill>
                  <a:srgbClr val="1E293B">
                    <a:alpha val="100000"/>
                  </a:srgbClr>
                </a:solidFill>
                <a:latin typeface="Calibri"/>
              </a:rPr>
              <a:t><![CDATA[Increases bone resor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parathyroidism and Bon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idney]]></a:t>
            </a:r>
            <a:br/>
            <a:r>
              <a:rPr lang="en-US" strike="noStrike" sz="1400" spc="0" u="none" cap="none">
                <a:solidFill>
                  <a:srgbClr val="1E293B">
                    <a:alpha val="100000"/>
                  </a:srgbClr>
                </a:solidFill>
                <a:latin typeface="Calibri"/>
              </a:rPr>
              <a:t><![CDATA[Increases calcium reab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idney]]></a:t>
            </a:r>
            <a:br/>
            <a:r>
              <a:rPr lang="en-US" strike="noStrike" sz="1400" spc="0" u="none" cap="none">
                <a:solidFill>
                  <a:srgbClr val="1E293B">
                    <a:alpha val="100000"/>
                  </a:srgbClr>
                </a:solidFill>
                <a:latin typeface="Calibri"/>
              </a:rPr>
              <a:t><![CDATA[Decreases phosphate reab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stine]]></a:t>
            </a:r>
            <a:br/>
            <a:r>
              <a:rPr lang="en-US" strike="noStrike" sz="1400" spc="0" u="none" cap="none">
                <a:solidFill>
                  <a:srgbClr val="1E293B">
                    <a:alpha val="100000"/>
                  </a:srgbClr>
                </a:solidFill>
                <a:latin typeface="Calibri"/>
              </a:rPr>
              <a:t><![CDATA[Increases calcium absorption via vitamin D activ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combined effects result in increased circulating calcium levels while reducing serum phosphate leve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Hyperparathyroidism]]></a:t>
            </a:r>
            <a:br/>
            <a:br/>
            <a:br/>
            <a:r>
              <a:rPr lang="en-US" strike="noStrike" sz="1400" spc="0" u="none" cap="none">
                <a:solidFill>
                  <a:srgbClr val="1E293B">
                    <a:alpha val="100000"/>
                  </a:srgbClr>
                </a:solidFill>
                <a:latin typeface="Calibri"/>
              </a:rPr>
              <a:t><![CDATA[Hyperparathyroidism is classified into three main types based on the underlying ca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Cause]]></a:t>
            </a:r>
            <a:br/>
            <a:r>
              <a:rPr lang="en-US" strike="noStrike" sz="1400" spc="0" u="none" cap="none">
                <a:solidFill>
                  <a:srgbClr val="1E293B">
                    <a:alpha val="100000"/>
                  </a:srgbClr>
                </a:solidFill>
                <a:latin typeface="Calibri"/>
              </a:rPr>
              <a:t><![CDATA[Examp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a:t>
            </a:r>
            <a:br/>
            <a:r>
              <a:rPr lang="en-US" strike="noStrike" sz="1400" spc="0" u="none" cap="none">
                <a:solidFill>
                  <a:srgbClr val="1E293B">
                    <a:alpha val="100000"/>
                  </a:srgbClr>
                </a:solidFill>
                <a:latin typeface="Calibri"/>
              </a:rPr>
              <a:t><![CDATA[Autonomous PTH secretion]]></a:t>
            </a:r>
            <a:br/>
            <a:r>
              <a:rPr lang="en-US" strike="noStrike" sz="1400" spc="0" u="none" cap="none">
                <a:solidFill>
                  <a:srgbClr val="1E293B">
                    <a:alpha val="100000"/>
                  </a:srgbClr>
                </a:solidFill>
                <a:latin typeface="Calibri"/>
              </a:rPr>
              <a:t><![CDATA[Parathyroid aden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parathyroidism and Bon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ary]]></a:t>
            </a:r>
            <a:br/>
            <a:r>
              <a:rPr lang="en-US" strike="noStrike" sz="1400" spc="0" u="none" cap="none">
                <a:solidFill>
                  <a:srgbClr val="1E293B">
                    <a:alpha val="100000"/>
                  </a:srgbClr>
                </a:solidFill>
                <a:latin typeface="Calibri"/>
              </a:rPr>
              <a:t><![CDATA[Response to chronic hypocalcemia]]></a:t>
            </a:r>
            <a:br/>
            <a:r>
              <a:rPr lang="en-US" strike="noStrike" sz="1400" spc="0" u="none" cap="none">
                <a:solidFill>
                  <a:srgbClr val="1E293B">
                    <a:alpha val="100000"/>
                  </a:srgbClr>
                </a:solidFill>
                <a:latin typeface="Calibri"/>
              </a:rPr>
              <a:t><![CDATA[Chronic kidney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rtiary]]></a:t>
            </a:r>
            <a:br/>
            <a:r>
              <a:rPr lang="en-US" strike="noStrike" sz="1400" spc="0" u="none" cap="none">
                <a:solidFill>
                  <a:srgbClr val="1E293B">
                    <a:alpha val="100000"/>
                  </a:srgbClr>
                </a:solidFill>
                <a:latin typeface="Calibri"/>
              </a:rPr>
              <a:t><![CDATA[Long-standing secondary hyperparathyroidism]]></a:t>
            </a:r>
            <a:br/>
            <a:r>
              <a:rPr lang="en-US" strike="noStrike" sz="1400" spc="0" u="none" cap="none">
                <a:solidFill>
                  <a:srgbClr val="1E293B">
                    <a:alpha val="100000"/>
                  </a:srgbClr>
                </a:solidFill>
                <a:latin typeface="Calibri"/>
              </a:rPr>
              <a:t><![CDATA[Autonomous gland hyperplas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eletal Manifestations]]></a:t>
            </a:r>
            <a:br/>
            <a:br/>
            <a:br/>
            <a:r>
              <a:rPr lang="en-US" strike="noStrike" sz="1400" spc="0" u="none" cap="none">
                <a:solidFill>
                  <a:srgbClr val="1E293B">
                    <a:alpha val="100000"/>
                  </a:srgbClr>
                </a:solidFill>
                <a:latin typeface="Calibri"/>
              </a:rPr>
              <a:t><![CDATA[Excessive parathyroid hormone stimulates osteoclastic bone resorption. Over time this leads to progressive weakening of the skelet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Skeletal Findi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periosteal bone re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neralized osteopo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own tum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ica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itis fibrosa cystic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parathyroidism and Bon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ortical bone is particularly affected, which explains why subperiosteal resorption is most commonly seen in the phalanges of the ha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itis Fibrosa Cystica]]></a:t>
            </a:r>
            <a:br/>
            <a:br/>
            <a:br/>
            <a:r>
              <a:rPr lang="en-US" strike="noStrike" sz="1400" spc="0" u="none" cap="none">
                <a:solidFill>
                  <a:srgbClr val="1E293B">
                    <a:alpha val="100000"/>
                  </a:srgbClr>
                </a:solidFill>
                <a:latin typeface="Calibri"/>
              </a:rPr>
              <a:t><![CDATA[Osteitis fibrosa cystica represents the severe skeletal form of hyperparathyroidism. It is characterized by increased osteoclastic activity leading to bone resorption and replacement of bone with fibrous tiss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parathyroidism and Bon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s process results in the formation of cystic bone lesions known as brown tumors. These lesions are not true neoplasms but represent areas of hemorrhage and fibrous tissue proliferation within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a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ica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eletal deform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ystic bone le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Features]]></a:t>
            </a:r>
            <a:br/>
            <a:br/>
            <a:br/>
            <a:r>
              <a:rPr lang="en-US" strike="noStrike" sz="1400" spc="0" u="none" cap="none">
                <a:solidFill>
                  <a:srgbClr val="1E293B">
                    <a:alpha val="100000"/>
                  </a:srgbClr>
                </a:solidFill>
                <a:latin typeface="Calibri"/>
              </a:rPr>
              <a:t><![CDATA[Radiographic findings in hyperparathyroidism are often characteristic and help establish the dia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Feature]]></a:t>
            </a:r>
            <a:br/>
            <a:r>
              <a:rPr lang="en-US" strike="noStrike" sz="1400" spc="0" u="none" cap="none">
                <a:solidFill>
                  <a:srgbClr val="1E293B">
                    <a:alpha val="100000"/>
                  </a:srgbClr>
                </a:solidFill>
                <a:latin typeface="Calibri"/>
              </a:rPr>
              <a:t><![CDATA[Descri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2026-07-29T14:11:40Z</dcterms:created>
  <dcterms:modified xsi:type="dcterms:W3CDTF">2026-07-29T14:11:40Z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