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169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igh Tibial Osteotomy (HTO) — Indications & Techniqu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jisawa point: the target for the mechanical axis correction after HTO, described by Fujisawa et al.; the mechanical axis should pass through the lateral tibial plateau at 62% of the tibial width (measured from the medial edge) — this corresponds to the lateral third of the tibial plateau; this slight valgus overcorrection (3–5° of mechanical valgus) offloads the medial compartment and produces the best long-term outcomes; under-correction (remaining in varus) produces inferior results; the 62% target is sometimes approximated as `the mechanical axis should pass through the lateral tibial sp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calculation: a correction line is drawn on the LSA from the centre of the femoral head to the Fujisawa point (62% of the tibial plateau); the angle between this correction line and the original mechanical axis of the tibia determines the degree of tibial correction required; the osteotomy opening height is calculated from this angle using trigonometry or planning templ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KA (hip-knee-ankle) angle: the mechanical axis alignment angle; normal is 0° (neutral); varus = positive angle; the goal of HTO is to change the HKA from varus to 3–5° of valg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s]]></a:t>
            </a: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Advantages / 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opening wedge HTO (MOWHTO)]]></a:t>
            </a:r>
            <a:br/>
            <a:r>
              <a:rPr lang="en-US" strike="noStrike" sz="1400" spc="0" u="none" cap="none">
                <a:solidFill>
                  <a:srgbClr val="1E293B">
                    <a:alpha val="100000"/>
                  </a:srgbClr>
                </a:solidFill>
                <a:latin typeface="Calibri"/>
              </a:rPr>
              <a:t><![CDATA[A transverse osteotomy is made in the proximal tibia from the medial side; the osteotomy is opened to the planned correction angle; a locking plate (TomoFix or equivalent) is applied; the gap is filled with bone graft or graft substitute]]></a:t>
            </a:r>
            <a:br/>
            <a:r>
              <a:rPr lang="en-US" strike="noStrike" sz="1400" spc="0" u="none" cap="none">
                <a:solidFill>
                  <a:srgbClr val="1E293B">
                    <a:alpha val="100000"/>
                  </a:srgbClr>
                </a:solidFill>
                <a:latin typeface="Calibri"/>
              </a:rPr>
              <a:t><![CDATA[Most widely used; single cut; no fibula osteotomy required; preserves bone stock for future arthroplasty; allows intraoperative adjustment of correction; risk of lateral hinge fracture; leg lengthening (minor); locking plat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losing wedge HTO (LCWHTO)]]></a:t>
            </a:r>
            <a:br/>
            <a:r>
              <a:rPr lang="en-US" strike="noStrike" sz="1400" spc="0" u="none" cap="none">
                <a:solidFill>
                  <a:srgbClr val="1E293B">
                    <a:alpha val="100000"/>
                  </a:srgbClr>
                </a:solidFill>
                <a:latin typeface="Calibri"/>
              </a:rPr>
              <a:t><![CDATA[A wedge of bone is removed from the lateral proximal tibia; the osteotomy is closed and fixed; fibular osteotomy or proximal tibiofibular joint release required]]></a:t>
            </a:r>
            <a:br/>
            <a:r>
              <a:rPr lang="en-US" strike="noStrike" sz="1400" spc="0" u="none" cap="none">
                <a:solidFill>
                  <a:srgbClr val="1E293B">
                    <a:alpha val="100000"/>
                  </a:srgbClr>
                </a:solidFill>
                <a:latin typeface="Calibri"/>
              </a:rPr>
              <a:t><![CDATA[Historically more commonly used; bony contact at osteotomy site (potentially better healing); leg shortening; more complex (fibula); technically demanding; has largely been replaced by MOWHTO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me / curved osteotomy]]></a:t>
            </a:r>
            <a:br/>
            <a:r>
              <a:rPr lang="en-US" strike="noStrike" sz="1400" spc="0" u="none" cap="none">
                <a:solidFill>
                  <a:srgbClr val="1E293B">
                    <a:alpha val="100000"/>
                  </a:srgbClr>
                </a:solidFill>
                <a:latin typeface="Calibri"/>
              </a:rPr>
              <a:t><![CDATA[A curved osteotomy allows rotation correction without changing limb length]]></a:t>
            </a:r>
            <a:br/>
            <a:r>
              <a:rPr lang="en-US" strike="noStrike" sz="1400" spc="0" u="none" cap="none">
                <a:solidFill>
                  <a:srgbClr val="1E293B">
                    <a:alpha val="100000"/>
                  </a:srgbClr>
                </a:solidFill>
                <a:latin typeface="Calibri"/>
              </a:rPr>
              <a:t><![CDATA[Technically demanding; rarely used; useful for combined rotational and angular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hinge fracture in MOWHTO: the lateral hinge is the pivot point of the opening wedge osteotomy — a small bridge of intact lateral cortex and subchondral bone; if the osteotomy is opened too aggressively, the hinge fractures completely, destabilising the construct and requiring additional fixation; safe opening technique includes: stopping the osteotomy cuts approximately 1 cm short of the lateral cortex, using sequential wedge spreaders gradually, and performing intraoperative fluoroscopy to monitor the hinge; if the hinge fractures, it must be fixed before applying the locking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Osteotomy (DFO)]]></a:t>
            </a:r>
            <a:br/>
            <a:br/>
            <a:r>
              <a:rPr lang="en-US" strike="noStrike" sz="1400" spc="0" u="none" cap="none">
                <a:solidFill>
                  <a:srgbClr val="1E293B">
                    <a:alpha val="100000"/>
                  </a:srgbClr>
                </a:solidFill>
                <a:latin typeface="Calibri"/>
              </a:rPr>
              <a:t><![CDATA[Distal femoral osteotomy (DFO) is the lateral compartment equivalent of HTO: indicated for isolated lateral compartment OA with valgus deformity; a medial closing wedge or lateral opening wedge DFO corrects the valgus mechanical axis; the mechanical axis target is similarly calculated; the principle mirrors HTO but is performed at the distal femur; technically more demanding than HTO; less commonly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FO for valgus knee: the mechanical axis passes through the lateral compartment in valgus; DFO shifts the load medially; the planned correction target is the lateral Fujisawa-equivalent point, directing the axis through the medial compartment sligh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ujisawa Y et al. The effect of high tibial osteotomy on osteoarthritis of the knee. Orthop Clin North Am. 1979;10(3):585–608.]]></a:t>
            </a:r>
            <a:br/>
            <a:r>
              <a:rPr lang="en-US" strike="noStrike" sz="1200" spc="0" u="none" cap="none">
                <a:solidFill>
                  <a:srgbClr val="1E293B">
                    <a:alpha val="100000"/>
                  </a:srgbClr>
                </a:solidFill>
                <a:latin typeface="Calibri"/>
              </a:rPr>
              <a:t><![CDATA[Coventry MB. Osteotomy of the upper portion of the tibia for degenerative arthritis of the knee. J Bone Joint Surg Am. 1965;47(5):984–990.]]></a:t>
            </a:r>
            <a:br/>
            <a:r>
              <a:rPr lang="en-US" strike="noStrike" sz="1200" spc="0" u="none" cap="none">
                <a:solidFill>
                  <a:srgbClr val="1E293B">
                    <a:alpha val="100000"/>
                  </a:srgbClr>
                </a:solidFill>
                <a:latin typeface="Calibri"/>
              </a:rPr>
              <a:t><![CDATA[Brouwer RW et al. Osteotomy for medial compartment arthritis of the knee using a closing wedge or an opening wedge controlled by a Puddu plate. J Bone Joint Surg Br. 2006.]]></a:t>
            </a:r>
            <a:br/>
            <a:r>
              <a:rPr lang="en-US" strike="noStrike" sz="1200" spc="0" u="none" cap="none">
                <a:solidFill>
                  <a:srgbClr val="1E293B">
                    <a:alpha val="100000"/>
                  </a:srgbClr>
                </a:solidFill>
                <a:latin typeface="Calibri"/>
              </a:rPr>
              <a:t><![CDATA[Lobenhoffer P et al. Open valgus-alignment osteotomy of the proximal tibia with fixation by medial plate fixator. Orthopedics. 1999.]]></a:t>
            </a:r>
            <a:br/>
            <a:r>
              <a:rPr lang="en-US" strike="noStrike" sz="1200" spc="0" u="none" cap="none">
                <a:solidFill>
                  <a:srgbClr val="1E293B">
                    <a:alpha val="100000"/>
                  </a:srgbClr>
                </a:solidFill>
                <a:latin typeface="Calibri"/>
              </a:rPr>
              <a:t><![CDATA[Duivenvoorden T et al. Comparison of closing-wedge and opening-wedge high tibial osteotomy. J Bone Joint Surg Am. 2014.]]></a:t>
            </a:r>
            <a:br/>
            <a:r>
              <a:rPr lang="en-US" strike="noStrike" sz="1200" spc="0" u="none" cap="none">
                <a:solidFill>
                  <a:srgbClr val="1E293B">
                    <a:alpha val="100000"/>
                  </a:srgbClr>
                </a:solidFill>
                <a:latin typeface="Calibri"/>
              </a:rPr>
              <a:t><![CDATA[Campbells Operative Orthopaedics. 14th Edition. Elsev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medial compartment OA with varus deformity in young active patients. Goal: shift weight-bearing axis laterally to unload medial compartment. Techniques: lateral closing wedge, medial opening wedge, dome osteotomy. Fixation: plates (TomoFix) or external fixators. Delays need for TKA in young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igh Tibial Osteotomy (HTO) — Indications & Techniqu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High tibial osteotomy (HTO) is a joint-preserving procedure for medial compartment knee OA in younger active patients with varus malalignment, in which the mechanical axis of the limb is surgically corrected to offload the diseased medial compartment and shift load to the healthier lateral compartment. It delays or avoids arthroplasty by redistributing forces to preserve the joint. HTO is most commonly performed as an opening wedge osteotomy with a locking plate (MOWHTO — medial opening wedge HTO), though closing wedge and dome osteotomies are also describ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al candidate: young active patient (<60 years); varus malalignment; isolated medial compartment OA; good range of motion (>90°, flexion contracture <15°); intact ligaments; BMI <35 (higher BMI associated with inferior outcomes); high functional demands incompatible with arthroplasty longe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is complementary to UKA and TKA — it is a temporising procedure in most patients, delaying arthroplasty by 5–10 years; this is particularly valuable in the very active young patient in whom implant longevity would be a significant concern; a well-performed HTO does not compromise subsequent TKA or UKA conversion; the timing and type of eventual arthroplasty must be planned from the outs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 Contraindications]]></a:t>
            </a:r>
            <a:br/>
            <a:br/>
            <a:br/>
            <a:br/>
            <a:br/>
            <a:r>
              <a:rPr lang="en-US" strike="noStrike" sz="1400" spc="0" u="none" cap="none">
                <a:solidFill>
                  <a:srgbClr val="1E293B">
                    <a:alpha val="100000"/>
                  </a:srgbClr>
                </a:solidFill>
                <a:latin typeface="Calibri"/>
              </a:rPr>
              <a:t><![CDATA[Selection Criteria]]></a:t>
            </a:r>
            <a:br/>
            <a:r>
              <a:rPr lang="en-US" strike="noStrike" sz="1400" spc="0" u="none" cap="none">
                <a:solidFill>
                  <a:srgbClr val="1E293B">
                    <a:alpha val="100000"/>
                  </a:srgbClr>
                </a:solidFill>
                <a:latin typeface="Calibri"/>
              </a:rPr>
              <a:t><![CDATA[Favourable]]></a:t>
            </a:r>
            <a:br/>
            <a:r>
              <a:rPr lang="en-US" strike="noStrike" sz="1400" spc="0" u="none" cap="none">
                <a:solidFill>
                  <a:srgbClr val="1E293B">
                    <a:alpha val="100000"/>
                  </a:srgbClr>
                </a:solidFill>
                <a:latin typeface="Calibri"/>
              </a:rPr>
              <a:t><![CDATA[Unfavourable / Contr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60 years; active lifestyle]]></a:t>
            </a:r>
            <a:br/>
            <a:r>
              <a:rPr lang="en-US" strike="noStrike" sz="1400" spc="0" u="none" cap="none">
                <a:solidFill>
                  <a:srgbClr val="1E293B">
                    <a:alpha val="100000"/>
                  </a:srgbClr>
                </a:solidFill>
                <a:latin typeface="Calibri"/>
              </a:rPr>
              <a:t><![CDATA[>65 years (UKA or TKA preferred)]]>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disease]]></a:t>
            </a:r>
            <a:br/>
            <a:r>
              <a:rPr lang="en-US" strike="noStrike" sz="1400" spc="0" u="none" cap="none">
                <a:solidFill>
                  <a:srgbClr val="1E293B">
                    <a:alpha val="100000"/>
                  </a:srgbClr>
                </a:solidFill>
                <a:latin typeface="Calibri"/>
              </a:rPr>
              <a:t><![CDATA[Isolated medial compartment OA; preserved lateral cartilage]]></a:t>
            </a:r>
            <a:br/>
            <a:r>
              <a:rPr lang="en-US" strike="noStrike" sz="1400" spc="0" u="none" cap="none">
                <a:solidFill>
                  <a:srgbClr val="1E293B">
                    <a:alpha val="100000"/>
                  </a:srgbClr>
                </a:solidFill>
                <a:latin typeface="Calibri"/>
              </a:rPr>
              <a:t><![CDATA[Bicompartmental or tricompartmental OA; significant lateral or PFJ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Varus deformity 5–15°]]></a:t>
            </a:r>
            <a:br/>
            <a:r>
              <a:rPr lang="en-US" strike="noStrike" sz="1400" spc="0" u="none" cap="none">
                <a:solidFill>
                  <a:srgbClr val="1E293B">
                    <a:alpha val="100000"/>
                  </a:srgbClr>
                </a:solidFill>
                <a:latin typeface="Calibri"/>
              </a:rPr>
              <a:t><![CDATA[Severe varus >15° (increased technical risk and correction needed); valgus deformity (lateral compartment disease → DFO instead)]]>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s]]></a:t>
            </a:r>
            <a:br/>
            <a:r>
              <a:rPr lang="en-US" strike="noStrike" sz="1400" spc="0" u="none" cap="none">
                <a:solidFill>
                  <a:srgbClr val="1E293B">
                    <a:alpha val="100000"/>
                  </a:srgbClr>
                </a:solidFill>
                <a:latin typeface="Calibri"/>
              </a:rPr>
              <a:t><![CDATA[Intact or reconstructible ACL; intact collateral ligaments]]></a:t>
            </a:r>
            <a:br/>
            <a:r>
              <a:rPr lang="en-US" strike="noStrike" sz="1400" spc="0" u="none" cap="none">
                <a:solidFill>
                  <a:srgbClr val="1E293B">
                    <a:alpha val="100000"/>
                  </a:srgbClr>
                </a:solidFill>
                <a:latin typeface="Calibri"/>
              </a:rPr>
              <a:t><![CDATA[Deficient MCL or LCL (instability worsens with correction); significant ligamentous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MI]]></a:t>
            </a:r>
            <a:br/>
            <a:r>
              <a:rPr lang="en-US" strike="noStrike" sz="1400" spc="0" u="none" cap="none">
                <a:solidFill>
                  <a:srgbClr val="1E293B">
                    <a:alpha val="100000"/>
                  </a:srgbClr>
                </a:solidFill>
                <a:latin typeface="Calibri"/>
              </a:rPr>
              <a:t><![CDATA[<35]]></a:t>
            </a:r>
            <a:br/>
            <a:r>
              <a:rPr lang="en-US" strike="noStrike" sz="1400" spc="0" u="none" cap="none">
                <a:solidFill>
                  <a:srgbClr val="1E293B">
                    <a:alpha val="100000"/>
                  </a:srgbClr>
                </a:solidFill>
                <a:latin typeface="Calibri"/>
              </a:rPr>
              <a:t><![CDATA[>35–40 (wound complications, non-union risk, inferior functional gain)]]>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a:t>
            </a:r>
            <a:br/>
            <a:r>
              <a:rPr lang="en-US" strike="noStrike" sz="1400" spc="0" u="none" cap="none">
                <a:solidFill>
                  <a:srgbClr val="1E293B">
                    <a:alpha val="100000"/>
                  </a:srgbClr>
                </a:solidFill>
                <a:latin typeface="Calibri"/>
              </a:rPr>
              <a:t><![CDATA[Non-smoker; no inflammatory arthritis; adequate bone quality for healing]]></a:t>
            </a:r>
            <a:br/>
            <a:r>
              <a:rPr lang="en-US" strike="noStrike" sz="1400" spc="0" u="none" cap="none">
                <a:solidFill>
                  <a:srgbClr val="1E293B">
                    <a:alpha val="100000"/>
                  </a:srgbClr>
                </a:solidFill>
                <a:latin typeface="Calibri"/>
              </a:rPr>
              <a:t><![CDATA[Active smoking (non-union risk); inflammatory arthritis; osteoporosis; prior proximal tibial fracture (difficult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Planning & the Fujisawa Point]]></a:t>
            </a:r>
            <a:br/>
            <a:br/>
            <a:r>
              <a:rPr lang="en-US" strike="noStrike" sz="1400" spc="0" u="none" cap="none">
                <a:solidFill>
                  <a:srgbClr val="1E293B">
                    <a:alpha val="100000"/>
                  </a:srgbClr>
                </a:solidFill>
                <a:latin typeface="Calibri"/>
              </a:rPr>
              <a:t><![CDATA[Long-leg standing alignment X-ray (LSA): essential for pre-operative planning; the mechanical axis (hip-knee-ankle line) passes through the medial compartment in varus; the degree of varus and the planned correction are calculated from this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9">
  <a:themeElements>
    <a:clrScheme name="Theme7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2026-05-17T13:43:38Z</dcterms:created>
  <dcterms:modified xsi:type="dcterms:W3CDTF">2026-05-17T13:43:38Z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