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17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ro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er trochanter should be visible as a small medial profile; minimal lesser trochanter profile = correct neutral to slight internal rotation; large lesser trochanter profile = external rotation (common in hip fractur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all/minimal lesser trochanter profile = neutral/internal rotation — standard for AP pelv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rnal rotation (visible large lesser trochanter) foreshortens the femoral neck on AP view, making undisplaced fractures harder to see and altering the apparent neck-shaft ang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2 — Alignment & Symmetr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all alignment: assess the pelvis as a ring — the two innominate bones and the sacrum form a continuous ring; any disruption of this ring is significant; check the sacroiliac joints (should be symmetric; fusion or widening suggests sacroiliitis — ankylosing spondylitis; widening in trauma suggests SI joint disruption); check the pubic symphysis (normal width <5 mm in adults; >5 mm = symphyseal diastasis; >10 mm = significant pelvic ring disruption; in pregnancy, up to 9 mm is physiological); assess the pubic rami (fractures of the superior and inferior pubic rami are common in low-energy pelvic fractures in the elderly)]]>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lateral comparison: always compare the symptomatic hip to the asymptomatic side; bilateral symmetry allows detection of subtle unilateral abnormalities (asymmetric joint space, asymmetric femoral head shape, asymmetric offset) that would be difficult to recognise without comparis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3 — Shenton`s Lin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enton`s line: a continuous arc drawn from the inferior border of the femoral neck, sweeping medially to become continuous with the superior border of the obturator foramen; in a normal hip, this arc is smooth, unbroken, and graceful; a broken or disrupted Shenton`s line indicates: (1) femoral neck fracture (even if the fracture line is not clearly visible on the AP view, a broken Shenton`s line alerts the clinician to the diagnosis); (2) hip dislocation (the femoral head is no longer congruent in the acetabulum); (3) DDH (developmental dysplasia of the hip — the femoral head is subluxed or dislocated superolaterally, breaking the line); (4) coxa vara (the neck-shaft angle is reduced, dropping the lesser trochanter and disrupting the line); Shenton`s line should be assessed on every hip X-ray as a standard ste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4 — Neck-Shaft Angle (Collodiaphyseal Angle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asur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Val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normal (Low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normal (High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ck-shaft angle (NS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ults: 125–135°; children: wider (140–150° at birth, reduces with growt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xa vara: NSA <120°; the femoral neck is in more varus than normal; Shenton`s line is broken; limb shortening; Trendelenburg gait; causes: congenital, Paget`s, rickets, post-fracture malunion, Perthes`; coxa vara reduces the lever arm of the hip abductors → Trendelenburg gai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xa valga: NSA >140°; the femoral neck is in more valgus; associated with hip dysplasia; reduces the mechanical advantage of the abductor muscles; increases joint reaction force]]>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ver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neck anteversion normal = 10–15° in adults; assessed on CT scanogram (femoral neck axis vs knee epicondyle axis); on plain AP X-ray — cannot directly measure anteversion; external rotation of the leg profiles the femoral neck better on AP (used clinically in SUF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reased anteversion (>20°) = in-toeing; associated with cerebral palsy; reduced anteversion/retroversion = out-toeing; rotational deformity cannot be reliably assessed on plain AP — requires 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/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5 — Acetabular Assess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met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w to Meas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normal & 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etabular index (AI) — Hilgenreiner`s ang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 children: the angle between Hilgenreiner`s line (horizontal line through both triradiate cartilages) and a line from the triradiate cartilage to the lateral edge of the acetabulum; measures the slope of the acetabular roof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wborn: <30°; 1 year: <25°; 2 years: <20°; progressive decrease with normal develop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I >30° at any age suggests acetabular dysplasia; a steep acetabular roof indicates inadequate coverage of the femoral head; seen in DDH, neuromuscular conditions (CP — acetabular dysplasia from reduced joint loading)]]>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mbelli R. Osteoarthritis of the Hip — Classification and Pathogenesis. Springer. 19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berg G. Studies on dysplastic acetabula and congenital subluxation of the hip joint. Acta Chir Scand. 193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nnek GE et al. Dislocations after total hip replacement arthroplasties. J Bone Joint Surg Am. 1978;60(2):217–2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önnis D. Congenital Dysplasia and Dislocation of the Hip in Children and Adults. Springer. 19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ulberg SD, Cooperman DR, Wallensten R. The natural history of Legg-Calvé-Perthes disease. J Bone Joint Surg Am. 198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cat RP. Idiopathic bone necrosis of the femoral head — early diagnosis and treatment. J Bone Joint Surg Br. 198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nz R et al. Femoroacetabular impingement — a cause for osteoarthritis of the hip. Clin Orth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comprehensive systematic approach to interpreting hip radiographs, covering patient positioning, anatomical landmarks, key lines and angles, pathological patterns, and common hip conditions — essential for all orthopaedic surgeons and traine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y a Systematic Approach Matter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hip radiograph is one of the most frequently requested and most information-rich plain films in orthopaedic practice. A poorly interpreted hip X-ray leads to missed diagnoses, inappropriate management, and avoidable harm. The key to reliable interpretation is a reproducible, systematic approach — examining every film in the same sequence regardless of the presenting complaint, ensuring that incidental findings and subtle pathology are not missed. This article presents a step-by-step framework for reading the hip X-ray, from assessing film quality through to identifying specific pathological patter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ndard hip radiograph views: (1) AP pelvis (anteroposterior pelvic view — both hips on one film; the standard initial view for all hip pathology; allows comparison between sides); (2) Lateral hip (true lateral or frog-leg lateral — demonstrates the femoral head, neck, and proximal femur in a second plane); (3) Cross-table lateral (for trauma — avoids moving the injured leg; the X-ray beam passes horizontally across the table); always review BOTH views before interpreting the hip; the AP pelvis provides broad pelvic ring, acetabular, and bilateral hip information; the lateral reveals anterior/posterior relationships of the femoral head and neck, and is essential for assessing femoral neck fractures, slipped upper femoral epiphyses (SUFE), and cam deform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ystematic approach — 10 steps: (1) Film adequacy and patient identification; (2) Bony alignment and symmetry; (3) Shenton`s line; (4) Neck-shaft angle; (5) Acetabular assessment (depth, version, inclination, coverage); (6) Femoral head assessment (shape, sphericity, density, congruency); (7) Joint space; (8) Periarticular structures (trochanters, lesser trochanter, pubic rami, ischium, sacrum); (9) Soft tissues; (10) Named lines and ang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1 — Film Adequacy & Patient Ident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met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at to Che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equate Film Criter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quence of Poor Qua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 ident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me, date of birth, date of film; left/right mark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rect patient; date confirmed; R/L marker pres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rong-side surgery is a catastrophic never event; always check the R/L marker AND the clinical contex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obturator foramina should be symmetric; the coccyx should be aligned with the pubic symphysis midline; the iliac crests should be symmetric; slight internal rotation of the legs (10–15°) is standard positioning for AP pelvis to profile the femoral ne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metric obturator foramina; coccyx overlying the symphysis midline; symmetric iliac wing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 alters the apparent neck-shaft angle and makes Shenton`s line unreliable; a rotated pelvis may make a normal hip appear dysplastic or vice ver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lt (pelvic til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nce from the top of the pubic symphysis to the coccyx tip should be 1–3 cm (women) or 0–2 cm (men); excessive tilt alters acetabular version appeara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hysis-to-coccyx distance within normal range; neutral pelvic til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pelvic tilt = acetabulum appears retroverted (crossover sign may be artifactually positive); anterior tilt = acetabulum appears anteverted; pelvic tilt is the most common source of error in acetabular version assess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pos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y cortices clearly visible; trabecular pattern visible within the femoral head and acetabulum; not overexposed (washed out) or underexposed (too dens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equate penetration to see trabecular detail in the femoral head AND the pelv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chondral bone and trabecular detail are lost in poor exposure — early AVN, stress fractures, and subtle bone lesions are mi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2026-05-17T13:45:11Z</dcterms:created>
  <dcterms:modified xsi:type="dcterms:W3CDTF">2026-05-17T13:45:11Z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