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96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tel Predictors — Proximal Humerus Ischem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Anatomical neck fracture (head-splitting pattern)]]></a:t>
            </a:r>
            <a:br/>
            <a:r>
              <a:rPr lang="en-US" strike="noStrike" sz="1400" spc="0" u="none" cap="none">
                <a:solidFill>
                  <a:srgbClr val="1E293B">
                    <a:alpha val="100000"/>
                  </a:srgbClr>
                </a:solidFill>
                <a:latin typeface="Calibri"/>
              </a:rPr>
              <a:t><![CDATA[A fracture at or through the anatomical neck (the waist of the humeral head) — rather than at the surgical neck (below the tuberosities); an anatomical neck fracture detaches the entire articular head fragment from the shaft; the arcuate artery (AHCA) enters the bone at the lateral edge of the bicipital groove — an anatomical neck fracture disrupts this entry point for the dominant blood supply to the humeral head]]></a:t>
            </a:r>
            <a:br/>
            <a:r>
              <a:rPr lang="en-US" strike="noStrike" sz="1400" spc="0" u="none" cap="none">
                <a:solidFill>
                  <a:srgbClr val="1E293B">
                    <a:alpha val="100000"/>
                  </a:srgbClr>
                </a:solidFill>
                <a:latin typeface="Calibri"/>
              </a:rPr>
              <a:t><![CDATA[Plain X-ray or CT: the fracture line passes through (or immediately below) the articular margin of the humeral head — separating the `ball` from the `neck`; anatomical neck fractures are distinct from surgical neck fractures (which occur below the tuberosities); anatomical neck fractures are rarer but carry the highest individual risk of complete devascularisation]]></a:t>
            </a:r>
            <a:br/>
            <a:r>
              <a:rPr lang="en-US" strike="noStrike" sz="1400" spc="0" u="none" cap="none">
                <a:solidFill>
                  <a:srgbClr val="1E293B">
                    <a:alpha val="100000"/>
                  </a:srgbClr>
                </a:solidFill>
                <a:latin typeface="Calibri"/>
              </a:rPr>
              <a:t><![CDATA[Very high ischaemia risk — the entire humeral head articular segment is a separate fragment without the AHCA; primary arthroplasty is generally preferred for displaced anatomical neck fractures; internal fixation is rarely success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Significant humeral head displacement (>4 mm medial displacement)]]></a:t>
            </a:r>
            <a:br/>
            <a:r>
              <a:rPr lang="en-US" strike="noStrike" sz="1400" spc="0" u="none" cap="none">
                <a:solidFill>
                  <a:srgbClr val="1E293B">
                    <a:alpha val="100000"/>
                  </a:srgbClr>
                </a:solidFill>
                <a:latin typeface="Calibri"/>
              </a:rPr>
              <a:t><![CDATA[The degree of medial displacement of the humeral head fragment from the shaft; medial displacement disrupts the posteromedial periosteal vessels and the medial hinge; varus collapse of the humeral head (medial displacement with inferior tilting) is associated with high AVN rates in fixed constructs]]></a:t>
            </a:r>
            <a:br/>
            <a:r>
              <a:rPr lang="en-US" strike="noStrike" sz="1400" spc="0" u="none" cap="none">
                <a:solidFill>
                  <a:srgbClr val="1E293B">
                    <a:alpha val="100000"/>
                  </a:srgbClr>
                </a:solidFill>
                <a:latin typeface="Calibri"/>
              </a:rPr>
              <a:t><![CDATA[Measured on the AP X-ray or CT as the distance of medial head displacement from the shaft axis; >4 mm medial displacement = significant disruption of the medial vascular structures; combined with a short calcar tail, this is a high-risk combination]]></a:t>
            </a:r>
            <a:br/>
            <a:r>
              <a:rPr lang="en-US" strike="noStrike" sz="1400" spc="0" u="none" cap="none">
                <a:solidFill>
                  <a:srgbClr val="1E293B">
                    <a:alpha val="100000"/>
                  </a:srgbClr>
                </a:solidFill>
                <a:latin typeface="Calibri"/>
              </a:rPr>
              <a:t><![CDATA[Moderate-high ischaemia risk in isolation; combined with calcar <8 mm = 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Fracture-dislocation (head dislocated from the glenoid)]]></a:t>
            </a:r>
            <a:br/>
            <a:r>
              <a:rPr lang="en-US" strike="noStrike" sz="1400" spc="0" u="none" cap="none">
                <a:solidFill>
                  <a:srgbClr val="1E293B">
                    <a:alpha val="100000"/>
                  </a:srgbClr>
                </a:solidFill>
                <a:latin typeface="Calibri"/>
              </a:rPr>
              <a:t><![CDATA[If the proximal humerus fracture is associated with a dislocation of the humeral head from the glenoid (fracture-dislocation), ALL remaining soft tissue attachments to the head are disrupted by the dislocation; the anterior and posterior circumflex vessels are torn; there is no remaining vascularity]]></a:t>
            </a:r>
            <a:br/>
            <a:r>
              <a:rPr lang="en-US" strike="noStrike" sz="1400" spc="0" u="none" cap="none">
                <a:solidFill>
                  <a:srgbClr val="1E293B">
                    <a:alpha val="100000"/>
                  </a:srgbClr>
                </a:solidFill>
                <a:latin typeface="Calibri"/>
              </a:rPr>
              <a:t><![CDATA[Radiological evidence of humeral head dislocation from the glenoid in the presence of a proximal humerus fracture; four-part fracture-dislocation (the classic high-risk pattern); the dislocation confirms complete periosteal disruption]]></a:t>
            </a:r>
            <a:br/>
            <a:r>
              <a:rPr lang="en-US" strike="noStrike" sz="1400" spc="0" u="none" cap="none">
                <a:solidFill>
                  <a:srgbClr val="1E293B">
                    <a:alpha val="100000"/>
                  </a:srgbClr>
                </a:solidFill>
                <a:latin typeface="Calibri"/>
              </a:rPr>
              <a:t><![CDATA[Very high ischaemia risk; four-part fracture-dislocation = primary arthroplasty in the elderly; young patients (<50 years) — urgent anatomical reduction and fixation within 6 hours to minimise AVN even though the risk is high (`nothing to lose` by attempting head preservation in the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Risk Assessment]]></a:t>
            </a:r>
            <a:br/>
            <a:br/>
            <a:r>
              <a:rPr lang="en-US" strike="noStrike" sz="1400" spc="0" u="none" cap="none">
                <a:solidFill>
                  <a:srgbClr val="1E293B">
                    <a:alpha val="100000"/>
                  </a:srgbClr>
                </a:solidFill>
                <a:latin typeface="Calibri"/>
              </a:rPr>
              <a:t><![CDATA[Hertel`s key finding — the combination rule: in Hertel`s original study, when BOTH the medial metaphyseal extension was <8 mm AND the anatomical neck fracture was present, the positive predictive value for ischaemia was 97%; when only one predictor was present, the risk was lower; when neither was present, ischaemia was rare; the combination of short calcar tail + anatomical neck fracture = near-certain humeral head ischaemia; clinical decision: if both are present → primary arthroplasty; if one or neither present → fixation is likely v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algus-impacted four-part fracture exception: valgus-impacted four-part fractures (the medial calcar remains attached to the head and the head is impacted in valgus — `tilted up`) have a LOWER AVN risk than varus four-part fractures; this is because the medial periosteal hinge (and the posteromedial vessels) is usually INTACT in valgus impaction — the head has been tilted superiorly, preserving the medial soft tissue attachment; these fractures can often be fixed with a locking plate with good outcomes; Neer specifically noted this exception in his classification refin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based decision-making: in older patients (>65–70 years), even moderate AVN risk may favour primary arthroplasty (hemiarthroplasty or reverse shoulder arthroplasty) — the outcome of failed fixation with secondary AVN and collapse is worse than primary arthroplasty; in younger patients (<50 years), every attempt should be made to preserve the humeral head (fixation even with high AVN risk) because arthroplasty in young patients has poor longevity; between 50–65 years, the decision requires individualisation based on bone quality, fracture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Option]]></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ORIF (PHILOS plate)]]></a:t>
            </a:r>
            <a:br/>
            <a:r>
              <a:rPr lang="en-US" strike="noStrike" sz="1400" spc="0" u="none" cap="none">
                <a:solidFill>
                  <a:srgbClr val="1E293B">
                    <a:alpha val="100000"/>
                  </a:srgbClr>
                </a:solidFill>
                <a:latin typeface="Calibri"/>
              </a:rPr>
              <a:t><![CDATA[Displaced 2/3/4-part fractures with low Hertel risk (long calcar tail, intact medial hinge, no anatomical neck component, no dislocation); young patients (<60 years); good bone quality; valgus-impacted 4-part fractures]]></a:t>
            </a:r>
            <a:br/>
            <a:r>
              <a:rPr lang="en-US" strike="noStrike" sz="1400" spc="0" u="none" cap="none">
                <a:solidFill>
                  <a:srgbClr val="1E293B">
                    <a:alpha val="100000"/>
                  </a:srgbClr>
                </a:solidFill>
                <a:latin typeface="Calibri"/>
              </a:rPr>
              <a:t><![CDATA[Locking screws provide angular stability even in osteoporotic bone; calcar screw (inferomedial screw) is critical to prevent varus collapse; avoid lateral impingement by plate position (plate tip should be 5 mm below the greater tuberosity and not impinge the rotator cuff); complications: subacromial impingement, screw cut-out, AVN,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placed surgical neck fractures (2-part); can be used for 3-part with appropriate technique; limited for comminuted 4-part; avoids the deltoid/rotator cuff split of the plate approach]]></a:t>
            </a:r>
            <a:br/>
            <a:r>
              <a:rPr lang="en-US" strike="noStrike" sz="1400" spc="0" u="none" cap="none">
                <a:solidFill>
                  <a:srgbClr val="1E293B">
                    <a:alpha val="100000"/>
                  </a:srgbClr>
                </a:solidFill>
                <a:latin typeface="Calibri"/>
              </a:rPr>
              <a:t><![CDATA[Less soft tissue disruption than plate; entry through the rotator cuff (damage to supraspinatus footprint is a concern); less lateral impingement than plate; limited fixation of the tuberosities; not suitable for comminuted 4-p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tel R et al. Predictors of humeral head ischaemia after intracapsular fracture of the proximal humerus. J Shoulder Elbow Surg. 2004;13(4):427–433.]]></a:t>
            </a:r>
            <a:br/>
            <a:r>
              <a:rPr lang="en-US" strike="noStrike" sz="1200" spc="0" u="none" cap="none">
                <a:solidFill>
                  <a:srgbClr val="1E293B">
                    <a:alpha val="100000"/>
                  </a:srgbClr>
                </a:solidFill>
                <a:latin typeface="Calibri"/>
              </a:rPr>
              <a:t><![CDATA[Neer CS. Four-segment classification of proximal humeral fractures — purpose and reliable use. J Shoulder Elbow Surg. 2002.]]></a:t>
            </a:r>
            <a:br/>
            <a:r>
              <a:rPr lang="en-US" strike="noStrike" sz="1200" spc="0" u="none" cap="none">
                <a:solidFill>
                  <a:srgbClr val="1E293B">
                    <a:alpha val="100000"/>
                  </a:srgbClr>
                </a:solidFill>
                <a:latin typeface="Calibri"/>
              </a:rPr>
              <a:t><![CDATA[Bastian JD, Hertel R. Initial post-fracture humeral head ischaemia does not predict development of necrosis. J Shoulder Elbow Surg. 2008.]]></a:t>
            </a:r>
            <a:br/>
            <a:r>
              <a:rPr lang="en-US" strike="noStrike" sz="1200" spc="0" u="none" cap="none">
                <a:solidFill>
                  <a:srgbClr val="1E293B">
                    <a:alpha val="100000"/>
                  </a:srgbClr>
                </a:solidFill>
                <a:latin typeface="Calibri"/>
              </a:rPr>
              <a:t><![CDATA[PROFHER Trial Collaborators. Surgical vs non-surgical treatment of adults with displaced fractures of the proximal humerus — the PROFHER randomised clinical trial. BMJ. 2015.]]></a:t>
            </a:r>
            <a:br/>
            <a:r>
              <a:rPr lang="en-US" strike="noStrike" sz="1200" spc="0" u="none" cap="none">
                <a:solidFill>
                  <a:srgbClr val="1E293B">
                    <a:alpha val="100000"/>
                  </a:srgbClr>
                </a:solidFill>
                <a:latin typeface="Calibri"/>
              </a:rPr>
              <a:t><![CDATA[Solberg BD et al. Locked plating of 3 and 4 part proximal humerus fractures in older patients — the effect of initial fracture pattern on outcome. J Orthop T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dial hinge disruption >2 mm, anatomic neck fracture, head-splitting → high AVN risk. Assists decision towards arthroplasty in ischemic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tel Predictors — Proximal Humerus Ischem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oximal Humerus Fractures & AVN Risk]]></a:t>
            </a:r>
            <a:br/>
            <a:br/>
            <a:r>
              <a:rPr lang="en-US" strike="noStrike" sz="1400" spc="0" u="none" cap="none">
                <a:solidFill>
                  <a:srgbClr val="1E293B">
                    <a:alpha val="100000"/>
                  </a:srgbClr>
                </a:solidFill>
                <a:latin typeface="Calibri"/>
              </a:rPr>
              <a:t><![CDATA[Proximal humerus fractures are the third most common fracture in patients over 65 years of age (after hip and distal radius fractures), accounting for approximately 5–6% of all adult fractures. While the majority can be managed non-operatively or with simple fixation, a significant subset — particularly those involving the surgical neck with varus collapse, head-splitting patterns, and fracture-dislocations — carry a substantial risk of avascular necrosis (AVN) of the humeral head. In 2004, Christian Hertel published a landmark anatomical study identifying specific radiological predictors of humeral head ischaemia that guide the surgeon`s decision between head-preserving internal fixation and primary humeral head replacement (hemiarthroplasty or reverse shoulder arthroplasty). These `Hertel predictors` remain the standard clinical reference for AVN risk assessment in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the universal classification for proximal humerus fractures; based on four anatomical parts (humeral head/articular segment, greater tuberosity, lesser tuberosity, and humeral shaft) and the displacement of each part (>1 cm displacement or >45° angulation = `displaced part`); Neer one-part (undisplaced — 80% of all proximal humerus fractures — non-operative); two-part (displacement of one part — usually surgical neck or greater tuberosity); three-part (displacement of two parts); four-part (displacement of all four parts — highest AVN risk — primary arthroplasty is often recommended over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N risk matters for surgical decision-making: the primary blood supply to the humeral head is the anterior humeral circumflex artery (AHCA — specifically the ascending branch, which penetrates the bone at the lateral aspect of the bicipital groove — the `arcuate artery`); the posterior circumflex humeral artery (PCHA) via the posteromedial periosteal vessels also contributes; when the humeral head is displaced and the medial metaphyseal periosteum is disrupted, the arcuate artery (AHCA) may be torn → ischaemia of the humeral head; if the surgeon performs internal fixation (plate/nail) and the head is ischaemic, the fixation will fail when the avascular head collapses → a second operation (arthroplasty) is required; it is better to predict AVN risk pre-operatively and select arthroplasty primarily rather than perform fixation that will f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s Anatomical Study — The Five Predictors]]></a:t>
            </a:r>
            <a:br/>
            <a:br/>
            <a:r>
              <a:rPr lang="en-US" strike="noStrike" sz="1400" spc="0" u="none" cap="none">
                <a:solidFill>
                  <a:srgbClr val="1E293B">
                    <a:alpha val="100000"/>
                  </a:srgbClr>
                </a:solidFill>
                <a:latin typeface="Calibri"/>
              </a:rPr>
              <a:t><![CDATA[Hertel et al. (2004) performed a cadaveric study of 105 proximal humerus fractures, using intraoperative fluorescein dye injection and post-injection laser Doppler perfusion studies to assess humeral head vascularity. They identified five radiological features that predicted ischaemia of the humeral head and correlated these with the Lego classification of proximal humerus fractures (a systematic anatomical classification). The study identified which fracture characteristics most reliably predicted humeral head devascular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 Predictor]]></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Measurement / Threshold]]></a:t>
            </a:r>
            <a:br/>
            <a:r>
              <a:rPr lang="en-US" strike="noStrike" sz="1400" spc="0" u="none" cap="none">
                <a:solidFill>
                  <a:srgbClr val="1E293B">
                    <a:alpha val="100000"/>
                  </a:srgbClr>
                </a:solidFill>
                <a:latin typeface="Calibri"/>
              </a:rPr>
              <a:t><![CDATA[Risk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Short medial metaphyseal extension (<8 mm)]]></a:t>
            </a:r>
            <a:br/>
            <a:r>
              <a:rPr lang="en-US" strike="noStrike" sz="1400" spc="0" u="none" cap="none">
                <a:solidFill>
                  <a:srgbClr val="1E293B">
                    <a:alpha val="100000"/>
                  </a:srgbClr>
                </a:solidFill>
                <a:latin typeface="Calibri"/>
              </a:rPr>
              <a:t><![CDATA[The `medial metaphyseal extension` is the length of the medial calcar/periosteal hinge remaining attached to the humeral head fragment; the posteromedial periosteal vessels (posterior circumflex humeral artery branches) run along the medial side of the proximal humerus; if the calcar fragment attached to the humeral head is <8 mm long, the posteromedial vessels are disrupted → ischaemia; a longer calcar `tail` preserves the medial periosteal vascularity]]></a:t>
            </a:r>
            <a:br/>
            <a:r>
              <a:rPr lang="en-US" strike="noStrike" sz="1400" spc="0" u="none" cap="none">
                <a:solidFill>
                  <a:srgbClr val="1E293B">
                    <a:alpha val="100000"/>
                  </a:srgbClr>
                </a:solidFill>
                <a:latin typeface="Calibri"/>
              </a:rPr>
              <a:t><![CDATA[Measured on the lateral view or 3D CT as the distance from the anatomical neck to the level at which the medial calcar fragment separates from the head; <8 mm calcar `tail` = high ischaemia risk; ≥8 mm = medial periosteal vessels likely intact = lower risk]]></a:t>
            </a:r>
            <a:br/>
            <a:r>
              <a:rPr lang="en-US" strike="noStrike" sz="1400" spc="0" u="none" cap="none">
                <a:solidFill>
                  <a:srgbClr val="1E293B">
                    <a:alpha val="100000"/>
                  </a:srgbClr>
                </a:solidFill>
                <a:latin typeface="Calibri"/>
              </a:rPr>
              <a:t><![CDATA[THE SINGLE MOST POWERFUL PREDICTOR; in Hertel`s study, a medial hinge <8 mm was associated with 97% ischaemia rate in head-splitting fractures; the `calcar tail` (medial hinge) is the key vascular attachment; this is why valgus-impacted four-part fractures have LOWER AVN rates than varus four-part fractures — the medial calcar hinge is intact in valgus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Disruption of the medial hinge]]></a:t>
            </a:r>
            <a:br/>
            <a:r>
              <a:rPr lang="en-US" strike="noStrike" sz="1400" spc="0" u="none" cap="none">
                <a:solidFill>
                  <a:srgbClr val="1E293B">
                    <a:alpha val="100000"/>
                  </a:srgbClr>
                </a:solidFill>
                <a:latin typeface="Calibri"/>
              </a:rPr>
              <a:t><![CDATA[The `medial hinge` is the medial periosteal connection between the humeral head and the shaft at the calcar region; a disrupted medial hinge = the posteromedial periosteal vessels are torn; an intact medial hinge (even in a displaced fracture) = the posteromedial vessels may still be patent; the medial hinge disruption is assessed on CT (loss of bony continuity medially) or at surgery (absence of medial periosteal attachment)]]></a:t>
            </a:r>
            <a:br/>
            <a:r>
              <a:rPr lang="en-US" strike="noStrike" sz="1400" spc="0" u="none" cap="none">
                <a:solidFill>
                  <a:srgbClr val="1E293B">
                    <a:alpha val="100000"/>
                  </a:srgbClr>
                </a:solidFill>
                <a:latin typeface="Calibri"/>
              </a:rPr>
              <a:t><![CDATA[On CT: complete loss of medial cortical continuity + no calcar fragment = disrupted medial hinge; on plain X-ray: complete medial displacement of the humeral head without medial bony contact; clinically assessed at surgery by feeling the medial soft tissue tension during reduction]]></a:t>
            </a:r>
            <a:br/>
            <a:r>
              <a:rPr lang="en-US" strike="noStrike" sz="1400" spc="0" u="none" cap="none">
                <a:solidFill>
                  <a:srgbClr val="1E293B">
                    <a:alpha val="100000"/>
                  </a:srgbClr>
                </a:solidFill>
                <a:latin typeface="Calibri"/>
              </a:rPr>
              <a:t><![CDATA[HIGH ischaemia risk; a disrupted medial hinge combined with a short medial metaphyseal extension = the two most powerful predictors combined; if both are present → very high probability of AVN with fixation → strong indication for primary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2026-05-17T15:56:38Z</dcterms:created>
  <dcterms:modified xsi:type="dcterms:W3CDTF">2026-05-17T15:56:38Z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