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497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erbert Classification — Scaphoi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3 — Proximal pole fracture]]></a:t>
            </a:r>
            <a:br/>
            <a:r>
              <a:rPr lang="en-US" strike="noStrike" sz="1400" spc="0" u="none" cap="none">
                <a:solidFill>
                  <a:srgbClr val="1E293B">
                    <a:alpha val="100000"/>
                  </a:srgbClr>
                </a:solidFill>
                <a:latin typeface="Calibri"/>
              </a:rPr>
              <a:t><![CDATA[A fracture through the PROXIMAL POLE of the scaphoid; this is the most critical subtype for AVN risk — the proximal pole has the most tenuous blood supply (entirely retrograde); any disruption of the dorsal entry vessels at the waist/proximal junction devascularises the proximal pole; even undisplaced proximal pole fractures carry a high AVN risk]]></a:t>
            </a:r>
            <a:br/>
            <a:r>
              <a:rPr lang="en-US" strike="noStrike" sz="1400" spc="0" u="none" cap="none">
                <a:solidFill>
                  <a:srgbClr val="1E293B">
                    <a:alpha val="100000"/>
                  </a:srgbClr>
                </a:solidFill>
                <a:latin typeface="Calibri"/>
              </a:rPr>
              <a:t><![CDATA[UNSTABLE — the proximal pole fragment is small and has poor blood supply; even without displacement, the proximal pole is at high risk of AVN]]></a:t>
            </a:r>
            <a:br/>
            <a:r>
              <a:rPr lang="en-US" strike="noStrike" sz="1400" spc="0" u="none" cap="none">
                <a:solidFill>
                  <a:srgbClr val="1E293B">
                    <a:alpha val="100000"/>
                  </a:srgbClr>
                </a:solidFill>
                <a:latin typeface="Calibri"/>
              </a:rPr>
              <a:t><![CDATA[Operative — Herbert screw fixation of the proximal pole; approach from the proximal pole (dorsal approach under scaphoscapholunate angle); the screw is placed from proximal to distal; very technically demanding due to small fragment size; AVN remains a risk even after anatomical fixation; MRI post-operatively monitors vascularity of the proximal p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4 — Trans-scaphoid perilunate fracture-dislocation]]></a:t>
            </a:r>
            <a:br/>
            <a:r>
              <a:rPr lang="en-US" strike="noStrike" sz="1400" spc="0" u="none" cap="none">
                <a:solidFill>
                  <a:srgbClr val="1E293B">
                    <a:alpha val="100000"/>
                  </a:srgbClr>
                </a:solidFill>
                <a:latin typeface="Calibri"/>
              </a:rPr>
              <a:t><![CDATA[A fracture of the scaphoid waist associated with a PERILUNATE DISLOCATION of the carpus; this is a high-energy injury where the scaphoid fracture is part of a complex perilunate ring disruption; the lunate dislocates from the radius while the proximal scaphoid fragment remains attached to the lunate (the `de Quervain` fracture-dislocation); this is a `greater arc` injury in the perilunate injury spectrum]]></a:t>
            </a:r>
            <a:br/>
            <a:r>
              <a:rPr lang="en-US" strike="noStrike" sz="1400" spc="0" u="none" cap="none">
                <a:solidFill>
                  <a:srgbClr val="1E293B">
                    <a:alpha val="100000"/>
                  </a:srgbClr>
                </a:solidFill>
                <a:latin typeface="Calibri"/>
              </a:rPr>
              <a:t><![CDATA[HIGHLY UNSTABLE — the entire carpal architecture is disrupted; the proximal carpal row is dislocated; often associated with median nerve compression (from the anteriorly displaced lunate in perilunate dislocation)]]></a:t>
            </a:r>
            <a:br/>
            <a:r>
              <a:rPr lang="en-US" strike="noStrike" sz="1400" spc="0" u="none" cap="none">
                <a:solidFill>
                  <a:srgbClr val="1E293B">
                    <a:alpha val="100000"/>
                  </a:srgbClr>
                </a:solidFill>
                <a:latin typeface="Calibri"/>
              </a:rPr>
              <a:t><![CDATA[URGENT operative management — open reduction of the perilunate dislocation + scaphoid fixation + intercarpal ligament repair (SL ligament in particular); median nerve decompression at carpal tunnel if present; typically through combined volar + dorsal approach; prognosis for wrist function is guar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 — Delayed union]]></a:t>
            </a:r>
            <a:br/>
            <a:r>
              <a:rPr lang="en-US" strike="noStrike" sz="1400" spc="0" u="none" cap="none">
                <a:solidFill>
                  <a:srgbClr val="1E293B">
                    <a:alpha val="100000"/>
                  </a:srgbClr>
                </a:solidFill>
                <a:latin typeface="Calibri"/>
              </a:rPr>
              <a:t><![CDATA[Type C = Delayed union]]></a:t>
            </a:r>
            <a:br/>
            <a:r>
              <a:rPr lang="en-US" strike="noStrike" sz="1400" spc="0" u="none" cap="none">
                <a:solidFill>
                  <a:srgbClr val="1E293B">
                    <a:alpha val="100000"/>
                  </a:srgbClr>
                </a:solidFill>
                <a:latin typeface="Calibri"/>
              </a:rPr>
              <a:t><![CDATA[A fracture that shows radiological evidence of incomplete healing at the expected time of union (typically beyond 12–16 weeks for waist fractures); there is fibrous or incomplete osseous union at the fracture site; a small sclerotic gap may be present; MRI shows persistent signal at the fracture with incomplete bridging callus]]></a:t>
            </a:r>
            <a:br/>
            <a:r>
              <a:rPr lang="en-US" strike="noStrike" sz="1400" spc="0" u="none" cap="none">
                <a:solidFill>
                  <a:srgbClr val="1E293B">
                    <a:alpha val="100000"/>
                  </a:srgbClr>
                </a:solidFill>
                <a:latin typeface="Calibri"/>
              </a:rPr>
              <a:t><![CDATA[Potentially unstable — a delayed union may progress to established non-union if not treated]]></a:t>
            </a:r>
            <a:br/>
            <a:r>
              <a:rPr lang="en-US" strike="noStrike" sz="1400" spc="0" u="none" cap="none">
                <a:solidFill>
                  <a:srgbClr val="1E293B">
                    <a:alpha val="100000"/>
                  </a:srgbClr>
                </a:solidFill>
                <a:latin typeface="Calibri"/>
              </a:rPr>
              <a:t><![CDATA[Operative — screw fixation ± bone grafting; for simple delayed union without AVN → percutaneous screw fixation alone may achieve union; for delayed union with humpback deformity → open reduction, deformity correction, bone graft, and screw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D1 — Fibrous non-union]]></a:t>
            </a:r>
            <a:br/>
            <a:r>
              <a:rPr lang="en-US" strike="noStrike" sz="1400" spc="0" u="none" cap="none">
                <a:solidFill>
                  <a:srgbClr val="1E293B">
                    <a:alpha val="100000"/>
                  </a:srgbClr>
                </a:solidFill>
                <a:latin typeface="Calibri"/>
              </a:rPr>
              <a:t><![CDATA[Type D = ESTABLISHED non-union]]></a:t>
            </a:r>
            <a:br/>
            <a:r>
              <a:rPr lang="en-US" strike="noStrike" sz="1400" spc="0" u="none" cap="none">
                <a:solidFill>
                  <a:srgbClr val="1E293B">
                    <a:alpha val="100000"/>
                  </a:srgbClr>
                </a:solidFill>
                <a:latin typeface="Calibri"/>
              </a:rPr>
              <a:t><![CDATA[An ESTABLISHED NON-UNION of the scaphoid where fibrous tissue bridges the fracture site; the fracture has been present for >4–6 months with no healing; the fibrous tissue is mechanically weaker than bone but may provide some stability; MRI shows persistent T2 signal (fluid) at the fracture; no bridging bone callus]]></a:t>
            </a:r>
            <a:br/>
            <a:r>
              <a:rPr lang="en-US" strike="noStrike" sz="1400" spc="0" u="none" cap="none">
                <a:solidFill>
                  <a:srgbClr val="1E293B">
                    <a:alpha val="100000"/>
                  </a:srgbClr>
                </a:solidFill>
                <a:latin typeface="Calibri"/>
              </a:rPr>
              <a:t><![CDATA[NON-UNION — persistent fibrous pseudarthrosis; will not heal without surgical intervention]]></a:t>
            </a:r>
            <a:br/>
            <a:r>
              <a:rPr lang="en-US" strike="noStrike" sz="1400" spc="0" u="none" cap="none">
                <a:solidFill>
                  <a:srgbClr val="1E293B">
                    <a:alpha val="100000"/>
                  </a:srgbClr>
                </a:solidFill>
                <a:latin typeface="Calibri"/>
              </a:rPr>
              <a:t><![CDATA[ORIF + bone graft (Russe corticocancellous graft, iliac crest graft, or vascularised bone graft for AVN); anatomical reduction of humpback deformity is critical; screw fixation after grafting; vascularised bone graft (1,2-intercompartmental supraretinacular artery vascularised graft — the `1,2 ICSRA` graft) for non-unions with AVN of the proximal p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D2 — Sclerotic non-union]]></a:t>
            </a:r>
            <a:br/>
            <a:r>
              <a:rPr lang="en-US" strike="noStrike" sz="1400" spc="0" u="none" cap="none">
                <a:solidFill>
                  <a:srgbClr val="1E293B">
                    <a:alpha val="100000"/>
                  </a:srgbClr>
                </a:solidFill>
                <a:latin typeface="Calibri"/>
              </a:rPr>
              <a:t><![CDATA[An established non-union with SCLEROSIS — the fracture surfaces are eburnated (sclerotic dense bone); the fracture ends have become avascular and densely mineralised; the sclerotic fragments cannot revascularise; the non-union is `established and mature`; X-ray shows sclerotic fracture margins with loss of the fracture gap; there may be cyst formation in the proximal pole]]></a:t>
            </a:r>
            <a:br/>
            <a:r>
              <a:rPr lang="en-US" strike="noStrike" sz="1400" spc="0" u="none" cap="none">
                <a:solidFill>
                  <a:srgbClr val="1E293B">
                    <a:alpha val="100000"/>
                  </a:srgbClr>
                </a:solidFill>
                <a:latin typeface="Calibri"/>
              </a:rPr>
              <a:t><![CDATA[ESTABLISHED NON-UNION with sclerosis — the sclerotic bone must be completely excised before grafting to allow biological union]]></a:t>
            </a:r>
            <a:br/>
            <a:r>
              <a:rPr lang="en-US" strike="noStrike" sz="1400" spc="0" u="none" cap="none">
                <a:solidFill>
                  <a:srgbClr val="1E293B">
                    <a:alpha val="100000"/>
                  </a:srgbClr>
                </a:solidFill>
                <a:latin typeface="Calibri"/>
              </a:rPr>
              <a:t><![CDATA[ORIF with excision of sclerotic bone ends + vascularised bone graft (VBG) is typically required; for established proximal pole AVN with sclerosis → vascularised graft (1,2 ICSRA or Zaidemberg procedure — using the distal radius 1,2 ICSRA pedicle); for advanced SNAC wrist → salvage procedures (proximal row carpectomy [PRC] or four-corner fusion [scaphoid excision + lunate-capitate-hamate-triquetral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NAC Wrist — The Natural History of Non-Union]]></a:t>
            </a:r>
            <a:br/>
            <a:br/>
            <a:r>
              <a:rPr lang="en-US" strike="noStrike" sz="1400" spc="0" u="none" cap="none">
                <a:solidFill>
                  <a:srgbClr val="1E293B">
                    <a:alpha val="100000"/>
                  </a:srgbClr>
                </a:solidFill>
                <a:latin typeface="Calibri"/>
              </a:rPr>
              <a:t><![CDATA[SNAC (Scaphoid Non-union Advanced Collapse): the predictable progressive arthritis that develops from untreated scaphoid non-union; occurs in a specific sequential pattern: Stage I — arthritis between the radial styloid and the distal scaphoid fragment (the distal fragment rotates into flexion and impinges on the radial styloid); Stage II — arthritis extends to the entire radioscaphoid articulation; Stage III — arthritis extends to the capitolunate joint (the capitate migrates into the space created by scaphoid shortening); Stage IV — pancarpal arthritis (universal); management depends on stage and patient age/demand: early SNAC (Stages I-II) → scaphoid fixation ± grafting if possible; advanced SNAC (Stage III) → four-corner arthrodesis (scaphoid excision + lunate-capitate-hamate-triquetral fusion) or proximal row carpectomy (PRC); Stage IV → total wrist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Herbert classification: A = stable (A1 distal pole avulsion, A2 incomplete waist); B = unstable (B1 distal oblique, B2 displaced waist, B3 proximal pole, B4 trans-scaphoid perilunate dislocation); C = delayed union; D = non-union (D1 fibrous, D2 sclero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retrograde via dorsal radial artery branch entering at the dorsal ridge of the waist; proximal 80% (including entire proximal pole) supplied by this retrograde vessel; distal 20% supplied separately; distal = best blood supply; proximal pole = worst; waist = intermed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N rates: distal pole (<5%); waist (~10–15%); proximal pole (>30%); fractures in the proximal third have the highest AVN risk; proximal pole fractures require urgent ORIF to minimise AVN development]]>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bert TJ, Fisher WE. Management of the fractured scaphoid using a new bone screw. J Bone Joint Surg Br. 1984;66(1):114–123.]]></a:t>
            </a:r>
            <a:br/>
            <a:r>
              <a:rPr lang="en-US" strike="noStrike" sz="1200" spc="0" u="none" cap="none">
                <a:solidFill>
                  <a:srgbClr val="1E293B">
                    <a:alpha val="100000"/>
                  </a:srgbClr>
                </a:solidFill>
                <a:latin typeface="Calibri"/>
              </a:rPr>
              <a:t><![CDATA[Russe O. Fracture of the carpal navicular — diagnosis, non-operative treatment and operative treatment. J Bone Joint Surg Am. 1960.]]></a:t>
            </a:r>
            <a:br/>
            <a:r>
              <a:rPr lang="en-US" strike="noStrike" sz="1200" spc="0" u="none" cap="none">
                <a:solidFill>
                  <a:srgbClr val="1E293B">
                    <a:alpha val="100000"/>
                  </a:srgbClr>
                </a:solidFill>
                <a:latin typeface="Calibri"/>
              </a:rPr>
              <a:t><![CDATA[Zaidemberg C et al. A new vascularized bone graft for scaphoid nonunion. J Hand Surg Am. 1991.]]></a:t>
            </a:r>
            <a:br/>
            <a:r>
              <a:rPr lang="en-US" strike="noStrike" sz="1200" spc="0" u="none" cap="none">
                <a:solidFill>
                  <a:srgbClr val="1E293B">
                    <a:alpha val="100000"/>
                  </a:srgbClr>
                </a:solidFill>
                <a:latin typeface="Calibri"/>
              </a:rPr>
              <a:t><![CDATA[Merrell GA, Wolfe SW, Slade JF. Treatment of scaphoid nonunions. J Hand Surg Am. 2002.]]></a:t>
            </a:r>
            <a:br/>
            <a:r>
              <a:rPr lang="en-US" strike="noStrike" sz="1200" spc="0" u="none" cap="none">
                <a:solidFill>
                  <a:srgbClr val="1E293B">
                    <a:alpha val="100000"/>
                  </a:srgbClr>
                </a:solidFill>
                <a:latin typeface="Calibri"/>
              </a:rPr>
              <a:t><![CDATA[Dias JJ, Wildin CJ, Bhowal B, Thompson JR. Should acute scaphoid fractures be fixed? J Bone Joint Surg Am. 200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caphoid Fractures; Herbert Classification; AVN Scaphoid; SNAC Wrist; Humpback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 acute stable (A1 tubercle, A2 nondisplaced waist). B: acute unstable (B1 distal oblique, B2 displaced waist, B3 proximal pole, B4 comminuted, B5 perilunate). C: delayed union; D: established nonunion. Unstable (B) often need fixation; D needs grafting +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erbert Classification — Scaphoi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caphoid Fractures & the Problem of Non-Union]]></a:t>
            </a:r>
            <a:br/>
            <a:br/>
            <a:r>
              <a:rPr lang="en-US" strike="noStrike" sz="1400" spc="0" u="none" cap="none">
                <a:solidFill>
                  <a:srgbClr val="1E293B">
                    <a:alpha val="100000"/>
                  </a:srgbClr>
                </a:solidFill>
                <a:latin typeface="Calibri"/>
              </a:rPr>
              <a:t><![CDATA[The scaphoid is the most commonly fractured carpal bone, accounting for approximately 60–70% of all carpal fractures and 2–7% of all fractures presenting to emergency departments. It is clinically important out of proportion to its size because: (1) it is frequently missed on initial X-ray (initial false negative rate up to 20–30%); (2) it has a precarious and retrograde blood supply that makes proximal pole fractures prone to avascular necrosis (AVN); (3) non-union, if untreated, leads to the `scaphoid non-union advanced collapse` (SNAC wrist) — a predictable pattern of progressive perilunate wrist arthritis. The Herbert classification (1984), developed by Tim Herbert and William Fisher, grades scaphoid fractures by their stability and the specific fracture pattern, and directly guide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natomy of the scaphoid — the basis of AVN risk: the blood supply to the scaphoid enters distally and flows RETROGRADELY (proximally) — the OPPOSITE direction to most long bones; (1) the dominant supply enters through the distal pole via the dorsal branch of the radial artery (the dorsal carpal branch) at the dorsal ridge of the waist — this supply is retrograde and feeds ~70–80% of the scaphoid (including the entire proximal pole); (2) a smaller supply enters through the distal tubercle (from the superficial palmar branch of the radial artery) — this supplies only the distal 20–30% of the scaphoid; the implication: a fracture through the WAIST or PROXIMAL POLE disrupts the retrograde supply to the proximal fragment → the proximal pole becomes avascular → AVN; distal pole fractures are distal to the entry point → good blood supply → excellent healing; proximal pole fractures have the worst blood supply → highest AVN rate (>30%); waist fractures have an intermediate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bert Classification]]></a:t>
            </a:r>
            <a:br/>
            <a:br/>
            <a:br/>
            <a:br/>
            <a:br/>
            <a:r>
              <a:rPr lang="en-US" strike="noStrike" sz="1400" spc="0" u="none" cap="none">
                <a:solidFill>
                  <a:srgbClr val="1E293B">
                    <a:alpha val="100000"/>
                  </a:srgbClr>
                </a:solidFill>
                <a:latin typeface="Calibri"/>
              </a:rPr>
              <a:t><![CDATA[Herbert Type]]></a:t>
            </a: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1 — Distal pole avulsion]]></a:t>
            </a:r>
            <a:br/>
            <a:r>
              <a:rPr lang="en-US" strike="noStrike" sz="1400" spc="0" u="none" cap="none">
                <a:solidFill>
                  <a:srgbClr val="1E293B">
                    <a:alpha val="100000"/>
                  </a:srgbClr>
                </a:solidFill>
                <a:latin typeface="Calibri"/>
              </a:rPr>
              <a:t><![CDATA[Type A = STABLE acute fractures]]></a:t>
            </a:r>
            <a:br/>
            <a:r>
              <a:rPr lang="en-US" strike="noStrike" sz="1400" spc="0" u="none" cap="none">
                <a:solidFill>
                  <a:srgbClr val="1E293B">
                    <a:alpha val="100000"/>
                  </a:srgbClr>
                </a:solidFill>
                <a:latin typeface="Calibri"/>
              </a:rPr>
              <a:t><![CDATA[A fracture of the distal pole (the distal tubercle of the scaphoid) by avulsion; the radioscaphoid or scaphotrapeziotrapezoid ligaments avulse the distal tubercle; the articular surfaces of the scaphoid are not significantly involved; this fracture is distal to the main blood supply entry point]]></a:t>
            </a:r>
            <a:br/>
            <a:r>
              <a:rPr lang="en-US" strike="noStrike" sz="1400" spc="0" u="none" cap="none">
                <a:solidFill>
                  <a:srgbClr val="1E293B">
                    <a:alpha val="100000"/>
                  </a:srgbClr>
                </a:solidFill>
                <a:latin typeface="Calibri"/>
              </a:rPr>
              <a:t><![CDATA[STABLE — the main scaphoid body is intact; the distal avulsion fragment is non-weight-bearing]]></a:t>
            </a:r>
            <a:br/>
            <a:r>
              <a:rPr lang="en-US" strike="noStrike" sz="1400" spc="0" u="none" cap="none">
                <a:solidFill>
                  <a:srgbClr val="1E293B">
                    <a:alpha val="100000"/>
                  </a:srgbClr>
                </a:solidFill>
                <a:latin typeface="Calibri"/>
              </a:rPr>
              <a:t><![CDATA[Non-operative — thumb spica cast for 4–6 weeks; excellent healing potential (rich distal blood supply); non-union is rare for distal po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2 — Incomplete waist fracture]]></a:t>
            </a:r>
            <a:br/>
            <a:r>
              <a:rPr lang="en-US" strike="noStrike" sz="1400" spc="0" u="none" cap="none">
                <a:solidFill>
                  <a:srgbClr val="1E293B">
                    <a:alpha val="100000"/>
                  </a:srgbClr>
                </a:solidFill>
                <a:latin typeface="Calibri"/>
              </a:rPr>
              <a:t><![CDATA[An incomplete fracture through the waist of the scaphoid; the fracture does NOT cross the full width of the scaphoid; there is no displacement; the fracture is a `crack` in the cortex without full-thickness disruption; the scaphoid remains `stable` because the fracture is incomplete]]></a:t>
            </a:r>
            <a:br/>
            <a:r>
              <a:rPr lang="en-US" strike="noStrike" sz="1400" spc="0" u="none" cap="none">
                <a:solidFill>
                  <a:srgbClr val="1E293B">
                    <a:alpha val="100000"/>
                  </a:srgbClr>
                </a:solidFill>
                <a:latin typeface="Calibri"/>
              </a:rPr>
              <a:t><![CDATA[STABLE — incomplete fracture; no displacement; cortex is not fully disrupted]]></a:t>
            </a:r>
            <a:br/>
            <a:r>
              <a:rPr lang="en-US" strike="noStrike" sz="1400" spc="0" u="none" cap="none">
                <a:solidFill>
                  <a:srgbClr val="1E293B">
                    <a:alpha val="100000"/>
                  </a:srgbClr>
                </a:solidFill>
                <a:latin typeface="Calibri"/>
              </a:rPr>
              <a:t><![CDATA[Non-operative — thumb spica cast for 6–8 weeks; close radiological follow-up (risk of displacement if treated without immobilisation); good healing potential with conservativ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1 — Distal oblique fracture]]></a:t>
            </a:r>
            <a:br/>
            <a:r>
              <a:rPr lang="en-US" strike="noStrike" sz="1400" spc="0" u="none" cap="none">
                <a:solidFill>
                  <a:srgbClr val="1E293B">
                    <a:alpha val="100000"/>
                  </a:srgbClr>
                </a:solidFill>
                <a:latin typeface="Calibri"/>
              </a:rPr>
              <a:t><![CDATA[Type B = UNSTABLE acute fractures]]></a:t>
            </a:r>
            <a:br/>
            <a:r>
              <a:rPr lang="en-US" strike="noStrike" sz="1400" spc="0" u="none" cap="none">
                <a:solidFill>
                  <a:srgbClr val="1E293B">
                    <a:alpha val="100000"/>
                  </a:srgbClr>
                </a:solidFill>
                <a:latin typeface="Calibri"/>
              </a:rPr>
              <a:t><![CDATA[An oblique fracture through the DISTAL third of the scaphoid; the fracture line runs obliquely in the distal body; the fracture is more proximal than A1 but distal to the waist; may involve the scaphotrapezial joint]]></a:t>
            </a:r>
            <a:br/>
            <a:r>
              <a:rPr lang="en-US" strike="noStrike" sz="1400" spc="0" u="none" cap="none">
                <a:solidFill>
                  <a:srgbClr val="1E293B">
                    <a:alpha val="100000"/>
                  </a:srgbClr>
                </a:solidFill>
                <a:latin typeface="Calibri"/>
              </a:rPr>
              <a:t><![CDATA[UNSTABLE — the oblique fracture line creates shear forces; the fragments tend to displace under load]]></a:t>
            </a:r>
            <a:br/>
            <a:r>
              <a:rPr lang="en-US" strike="noStrike" sz="1400" spc="0" u="none" cap="none">
                <a:solidFill>
                  <a:srgbClr val="1E293B">
                    <a:alpha val="100000"/>
                  </a:srgbClr>
                </a:solidFill>
                <a:latin typeface="Calibri"/>
              </a:rPr>
              <a:t><![CDATA[Operative — Herbert screw fixation (headless compression screw); the screw is inserted under fluoroscopic guidance through the distal pole along the scaphoid axis; provides compression across the fracture; allows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erbert Classification — Scaphoi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2 — Complete displaced waist fracture]]></a:t>
            </a:r>
            <a:br/>
            <a:r>
              <a:rPr lang="en-US" strike="noStrike" sz="1400" spc="0" u="none" cap="none">
                <a:solidFill>
                  <a:srgbClr val="1E293B">
                    <a:alpha val="100000"/>
                  </a:srgbClr>
                </a:solidFill>
                <a:latin typeface="Calibri"/>
              </a:rPr>
              <a:t><![CDATA[A COMPLETE fracture through the WAIST of the scaphoid with DISPLACEMENT; the full width of the scaphoid is fractured and the fragments are displaced; the waist fracture is the most common scaphoid fracture pattern; when displaced (>1 mm step-off or >60° dorsal intercalated segment instability pattern), it is classified as unstable; the high AVN risk for waist fractures (from disrupted retrograde blood supply) combined with the instability makes this an important surgical indication]]></a:t>
            </a:r>
            <a:br/>
            <a:r>
              <a:rPr lang="en-US" strike="noStrike" sz="1400" spc="0" u="none" cap="none">
                <a:solidFill>
                  <a:srgbClr val="1E293B">
                    <a:alpha val="100000"/>
                  </a:srgbClr>
                </a:solidFill>
                <a:latin typeface="Calibri"/>
              </a:rPr>
              <a:t><![CDATA[UNSTABLE — complete fracture with displacement; the fracture tends to angulate (humpback deformity) and displace under load; dorsal intercalated segment instability (DISI) deformity may develop]]></a:t>
            </a:r>
            <a:br/>
            <a:r>
              <a:rPr lang="en-US" strike="noStrike" sz="1400" spc="0" u="none" cap="none">
                <a:solidFill>
                  <a:srgbClr val="1E293B">
                    <a:alpha val="100000"/>
                  </a:srgbClr>
                </a:solidFill>
                <a:latin typeface="Calibri"/>
              </a:rPr>
              <a:t><![CDATA[Operative — percutaneous or mini-open Herbert screw fixation; the `humpback deformity` (flexion deformity of the distal scaphoid fragment with volar collapse) must be corrected before screw insertion; if the humpback is corrected, the screw can be placed; the screw is placed along the central axis of the scaphoid from the distal po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2026-05-17T14:38:19Z</dcterms:created>
  <dcterms:modified xsi:type="dcterms:W3CDTF">2026-05-17T14:38:19Z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