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4513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Gait Cycle and Analysi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rolled lateral displacement of pelv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ertical displacement of the body center of gra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gether these determinants reduce vertical oscillation of the body and make walking more energy effici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scle Activity During Gait]]></a:t>
            </a:r>
            <a:br/>
            <a:br/>
            <a:br/>
            <a:br/>
            <a:br/>
            <a:r>
              <a:rPr lang="en-US" strike="noStrike" sz="1400" spc="0" u="none" cap="none">
                <a:solidFill>
                  <a:srgbClr val="1E293B">
                    <a:alpha val="100000"/>
                  </a:srgbClr>
                </a:solidFill>
                <a:latin typeface="Calibri"/>
              </a:rPr>
              <a:t><![CDATA[Muscle groups play specific roles at different phases of the gait cy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scle Group]]></a:t>
            </a:r>
            <a:br/>
            <a:r>
              <a:rPr lang="en-US" strike="noStrike" sz="1400" spc="0" u="none" cap="none">
                <a:solidFill>
                  <a:srgbClr val="1E293B">
                    <a:alpha val="100000"/>
                  </a:srgbClr>
                </a:solidFill>
                <a:latin typeface="Calibri"/>
              </a:rPr>
              <a:t><![CDATA[Function During Gai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luteus maximus]]></a:t>
            </a:r>
            <a:br/>
            <a:r>
              <a:rPr lang="en-US" strike="noStrike" sz="1400" spc="0" u="none" cap="none">
                <a:solidFill>
                  <a:srgbClr val="1E293B">
                    <a:alpha val="100000"/>
                  </a:srgbClr>
                </a:solidFill>
                <a:latin typeface="Calibri"/>
              </a:rPr>
              <a:t><![CDATA[Stabilizes hip during early st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Quadriceps]]></a:t>
            </a:r>
            <a:br/>
            <a:r>
              <a:rPr lang="en-US" strike="noStrike" sz="1400" spc="0" u="none" cap="none">
                <a:solidFill>
                  <a:srgbClr val="1E293B">
                    <a:alpha val="100000"/>
                  </a:srgbClr>
                </a:solidFill>
                <a:latin typeface="Calibri"/>
              </a:rPr>
              <a:t><![CDATA[Controls knee flexion during st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strocnemius and soleus]]></a:t>
            </a:r>
            <a:br/>
            <a:r>
              <a:rPr lang="en-US" strike="noStrike" sz="1400" spc="0" u="none" cap="none">
                <a:solidFill>
                  <a:srgbClr val="1E293B">
                    <a:alpha val="100000"/>
                  </a:srgbClr>
                </a:solidFill>
                <a:latin typeface="Calibri"/>
              </a:rPr>
              <a:t><![CDATA[Provide push off during toe off]]></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is anterior]]></a:t>
            </a:r>
            <a:br/>
            <a:r>
              <a:rPr lang="en-US" strike="noStrike" sz="1400" spc="0" u="none" cap="none">
                <a:solidFill>
                  <a:srgbClr val="1E293B">
                    <a:alpha val="100000"/>
                  </a:srgbClr>
                </a:solidFill>
                <a:latin typeface="Calibri"/>
              </a:rPr>
              <a:t><![CDATA[Dorsiflexion during swing ph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per coordination of these muscle groups ensures smooth and efficient walk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bnormal Gait Patterns]]></a:t>
            </a:r>
            <a:br/>
            <a:br/>
            <a:br/>
            <a:br/>
            <a:br/>
            <a:r>
              <a:rPr lang="en-US" strike="noStrike" sz="1400" spc="0" u="none" cap="none">
                <a:solidFill>
                  <a:srgbClr val="1E293B">
                    <a:alpha val="100000"/>
                  </a:srgbClr>
                </a:solidFill>
                <a:latin typeface="Calibri"/>
              </a:rPr>
              <a:t><![CDATA[Several characteristic gait abnormalities occur in orthopaedic and neurological disorde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algic gait due to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ndelenburg gait due to hip abductor weak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ppage gait due to foot dro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astic gait in upper motor neuron les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addling gait in muscular dystroph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dentification of these abnormal patterns helps clinicians determine the underlying patholog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Methods of Gait Analysis]]></a:t>
            </a:r>
            <a:br/>
            <a:br/>
            <a:br/>
            <a:br/>
            <a:br/>
            <a:r>
              <a:rPr lang="en-US" strike="noStrike" sz="1400" spc="0" u="none" cap="none">
                <a:solidFill>
                  <a:srgbClr val="1E293B">
                    <a:alpha val="100000"/>
                  </a:srgbClr>
                </a:solidFill>
                <a:latin typeface="Calibri"/>
              </a:rPr>
              <a:t><![CDATA[Gait analysis can be performed through several methods depending on clinical require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bservational gait anal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ideo based motion anal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rce plate anal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ectromyograph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ree dimensional motion capture syste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ced gait laboratories combine these technologies to study complex movement patter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Importance in Orthopaedics]]></a:t>
            </a:r>
            <a:br/>
            <a:br/>
            <a:br/>
            <a:br/>
            <a:br/>
            <a:r>
              <a:rPr lang="en-US" strike="noStrike" sz="1400" spc="0" u="none" cap="none">
                <a:solidFill>
                  <a:srgbClr val="1E293B">
                    <a:alpha val="100000"/>
                  </a:srgbClr>
                </a:solidFill>
                <a:latin typeface="Calibri"/>
              </a:rPr>
              <a:t><![CDATA[Understanding gait mechanics is essential in orthopaedic practice. Many musculoskeletal conditions alter normal walking patterns, and careful gait analysis helps identify functional impair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it analysis is particularly useful in evaluating limb length discrepancies, joint deformities, neuromuscular disorders and postoperative rehabilitation following orthopaedic proced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Stance phase occupies about sixty percent of the gait cy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ing phase occupies about forty percent of the gait cy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el strike marks the beginning of the gait cy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ndelenburg gait occurs due to hip abductor weak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is anterior prevents foot drop during swing ph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Perry J Gait Analysis Normal and Pathological Function]]></a:t>
            </a:r>
            <a:br/>
            <a:r>
              <a:rPr lang="en-US" strike="noStrike" sz="1200" spc="0" u="none" cap="none">
                <a:solidFill>
                  <a:srgbClr val="1E293B">
                    <a:alpha val="100000"/>
                  </a:srgbClr>
                </a:solidFill>
                <a:latin typeface="Calibri"/>
              </a:rPr>
              <a:t><![CDATA[Neumann DA Kinesiology of the Musculoskeletal System]]></a:t>
            </a:r>
            <a:br/>
            <a:r>
              <a:rPr lang="en-US" strike="noStrike" sz="1200" spc="0" u="none" cap="none">
                <a:solidFill>
                  <a:srgbClr val="1E293B">
                    <a:alpha val="100000"/>
                  </a:srgbClr>
                </a:solidFill>
                <a:latin typeface="Calibri"/>
              </a:rPr>
              <a:t><![CDATA[Court Brown Trauma Orthopaedics]]></a:t>
            </a:r>
            <a:br/>
            <a:r>
              <a:rPr lang="en-US" strike="noStrike" sz="1200" spc="0" u="none" cap="none">
                <a:solidFill>
                  <a:srgbClr val="1E293B">
                    <a:alpha val="100000"/>
                  </a:srgbClr>
                </a:solidFill>
                <a:latin typeface="Calibri"/>
              </a:rPr>
              <a:t><![CDATA[Rockwood and Green Fractures in Adults]]></a:t>
            </a:r>
            <a:br/>
            <a:r>
              <a:rPr lang="en-US" strike="noStrike" sz="1200" spc="0" u="none" cap="none">
                <a:solidFill>
                  <a:srgbClr val="1E293B">
                    <a:alpha val="100000"/>
                  </a:srgbClr>
                </a:solidFill>
                <a:latin typeface="Calibri"/>
              </a:rPr>
              <a:t><![CDATA[Orthobullets Gait Analy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Gait Cycle and Analysi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Gait cycle: stance (~60%) and swing (~40%); double support ~20% of cycle. Rocker phases: heel rocker, ankle rocker, forefoot rocker enable forward progression. Determinants reduce vertical COM excursion: pelvic rotation/tilt, knee flexion in stance, ankle mechanism, foot mechanism. Pathological gaits: Trendelenburg, antalgic, circumduction, steppage, equinus. Clinical gait analysis: observational + instrumented (temporal‑spatial, kinematics, kinetics, EM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br/>
            <a:br/>
            <a:r>
              <a:rPr lang="en-US" strike="noStrike" sz="1400" spc="0" u="none" cap="none">
                <a:solidFill>
                  <a:srgbClr val="1E293B">
                    <a:alpha val="100000"/>
                  </a:srgbClr>
                </a:solidFill>
                <a:latin typeface="Calibri"/>
              </a:rPr>
              <a:t><![CDATA[Gait refers to the pattern of walking produced by the coordinated activity of muscles, bones, joints and the nervous system. Analysis of gait is an important component of orthopaedic evaluation because abnormalities in walking pattern often indicate underlying musculoskeletal or neurological disorde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gait cycle describes the sequence of events that occur between two successive contacts of the same foot with the ground. Understanding the phases of the gait cycle allows clinicians to analyze abnormalities in walking and determine the underlying biomechanical cau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it analysis is widely used in orthopaedics, rehabilitation medicine, neurology and sports medicine. It helps in diagnosing conditions such as limb length discrepancy, muscle weakness, joint deformities, nerve injuries and cerebral pals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sic Terminology]]></a:t>
            </a:r>
            <a:br/>
            <a:br/>
            <a:br/>
            <a:br/>
            <a:br/>
            <a:r>
              <a:rPr lang="en-US" strike="noStrike" sz="1400" spc="0" u="none" cap="none">
                <a:solidFill>
                  <a:srgbClr val="1E293B">
                    <a:alpha val="100000"/>
                  </a:srgbClr>
                </a:solidFill>
                <a:latin typeface="Calibri"/>
              </a:rPr>
              <a:t><![CDATA[Several terms are commonly used when describing normal walking mechanic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rm]]></a:t>
            </a:r>
            <a:br/>
            <a:r>
              <a:rPr lang="en-US" strike="noStrike" sz="1400" spc="0" u="none" cap="none">
                <a:solidFill>
                  <a:srgbClr val="1E293B">
                    <a:alpha val="100000"/>
                  </a:srgbClr>
                </a:solidFill>
                <a:latin typeface="Calibri"/>
              </a:rPr>
              <a:t><![CDATA[Defini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ide length]]></a:t>
            </a:r>
            <a:br/>
            <a:r>
              <a:rPr lang="en-US" strike="noStrike" sz="1400" spc="0" u="none" cap="none">
                <a:solidFill>
                  <a:srgbClr val="1E293B">
                    <a:alpha val="100000"/>
                  </a:srgbClr>
                </a:solidFill>
                <a:latin typeface="Calibri"/>
              </a:rPr>
              <a:t><![CDATA[Distance between successive heel strikes of the same foo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p length]]></a:t>
            </a:r>
            <a:br/>
            <a:r>
              <a:rPr lang="en-US" strike="noStrike" sz="1400" spc="0" u="none" cap="none">
                <a:solidFill>
                  <a:srgbClr val="1E293B">
                    <a:alpha val="100000"/>
                  </a:srgbClr>
                </a:solidFill>
                <a:latin typeface="Calibri"/>
              </a:rPr>
              <a:t><![CDATA[Distance between heel strike of one foot and the opposite foo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dence]]></a:t>
            </a:r>
            <a:br/>
            <a:r>
              <a:rPr lang="en-US" strike="noStrike" sz="1400" spc="0" u="none" cap="none">
                <a:solidFill>
                  <a:srgbClr val="1E293B">
                    <a:alpha val="100000"/>
                  </a:srgbClr>
                </a:solidFill>
                <a:latin typeface="Calibri"/>
              </a:rPr>
              <a:t><![CDATA[Number of steps taken per minu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alking velocity]]></a:t>
            </a:r>
            <a:br/>
            <a:r>
              <a:rPr lang="en-US" strike="noStrike" sz="1400" spc="0" u="none" cap="none">
                <a:solidFill>
                  <a:srgbClr val="1E293B">
                    <a:alpha val="100000"/>
                  </a:srgbClr>
                </a:solidFill>
                <a:latin typeface="Calibri"/>
              </a:rPr>
              <a:t><![CDATA[Speed of walk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se parameters are useful in quantitative gait analysis and help clinicians assess functional mo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ses of the Gait Cycle]]></a:t>
            </a:r>
            <a:br/>
            <a:br/>
            <a:br/>
            <a:br/>
            <a:br/>
            <a:r>
              <a:rPr lang="en-US" strike="noStrike" sz="1400" spc="0" u="none" cap="none">
                <a:solidFill>
                  <a:srgbClr val="1E293B">
                    <a:alpha val="100000"/>
                  </a:srgbClr>
                </a:solidFill>
                <a:latin typeface="Calibri"/>
              </a:rPr>
              <a:t><![CDATA[The gait cycle is divided into two major phases: the stance phase and the swing ph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nce phase accounts for approximately sixty percent of the gait cyc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ing phase accounts for approximately forty percent of the gait cy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uring the stance phase the foot remains in contact with the ground. During the swing phase the limb moves forward in preparation for the next ste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se]]></a:t>
            </a:r>
            <a:br/>
            <a:r>
              <a:rPr lang="en-US" strike="noStrike" sz="1400" spc="0" u="none" cap="none">
                <a:solidFill>
                  <a:srgbClr val="1E293B">
                    <a:alpha val="100000"/>
                  </a:srgbClr>
                </a:solidFill>
                <a:latin typeface="Calibri"/>
              </a:rPr>
              <a:t><![CDATA[Percentage of Gait Cy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nce phase]]></a:t>
            </a:r>
            <a:br/>
            <a:r>
              <a:rPr lang="en-US" strike="noStrike" sz="1400" spc="0" u="none" cap="none">
                <a:solidFill>
                  <a:srgbClr val="1E293B">
                    <a:alpha val="100000"/>
                  </a:srgbClr>
                </a:solidFill>
                <a:latin typeface="Calibri"/>
              </a:rPr>
              <a:t><![CDATA[Approximately 60 perc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ing phase]]></a:t>
            </a:r>
            <a:br/>
            <a:r>
              <a:rPr lang="en-US" strike="noStrike" sz="1400" spc="0" u="none" cap="none">
                <a:solidFill>
                  <a:srgbClr val="1E293B">
                    <a:alpha val="100000"/>
                  </a:srgbClr>
                </a:solidFill>
                <a:latin typeface="Calibri"/>
              </a:rPr>
              <a:t><![CDATA[Approximately 40 perc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bdivisions of Stance Phase]]></a:t>
            </a:r>
            <a:br/>
            <a:br/>
            <a:br/>
            <a:br/>
            <a:br/>
            <a:r>
              <a:rPr lang="en-US" strike="noStrike" sz="1400" spc="0" u="none" cap="none">
                <a:solidFill>
                  <a:srgbClr val="1E293B">
                    <a:alpha val="100000"/>
                  </a:srgbClr>
                </a:solidFill>
                <a:latin typeface="Calibri"/>
              </a:rPr>
              <a:t><![CDATA[The stance phase can be further divided into several functional stages that occur sequentia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el strike]]></a:t>
            </a:r>
            <a:br/>
            <a:r>
              <a:rPr lang="en-US" strike="noStrike" sz="1400" spc="0" u="none" cap="none">
                <a:solidFill>
                  <a:srgbClr val="1E293B">
                    <a:alpha val="100000"/>
                  </a:srgbClr>
                </a:solidFill>
                <a:latin typeface="Calibri"/>
              </a:rPr>
              <a:t><![CDATA[Initial contact of heel with the grou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ot flat]]></a:t>
            </a:r>
            <a:br/>
            <a:r>
              <a:rPr lang="en-US" strike="noStrike" sz="1400" spc="0" u="none" cap="none">
                <a:solidFill>
                  <a:srgbClr val="1E293B">
                    <a:alpha val="100000"/>
                  </a:srgbClr>
                </a:solidFill>
                <a:latin typeface="Calibri"/>
              </a:rPr>
              <a:t><![CDATA[Entire foot comes into contact with grou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d stance]]></a:t>
            </a:r>
            <a:br/>
            <a:r>
              <a:rPr lang="en-US" strike="noStrike" sz="1400" spc="0" u="none" cap="none">
                <a:solidFill>
                  <a:srgbClr val="1E293B">
                    <a:alpha val="100000"/>
                  </a:srgbClr>
                </a:solidFill>
                <a:latin typeface="Calibri"/>
              </a:rPr>
              <a:t><![CDATA[Body weight passes over the supporting foo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el off]]></a:t>
            </a:r>
            <a:br/>
            <a:r>
              <a:rPr lang="en-US" strike="noStrike" sz="1400" spc="0" u="none" cap="none">
                <a:solidFill>
                  <a:srgbClr val="1E293B">
                    <a:alpha val="100000"/>
                  </a:srgbClr>
                </a:solidFill>
                <a:latin typeface="Calibri"/>
              </a:rPr>
              <a:t><![CDATA[Heel lifts from grou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e off]]></a:t>
            </a:r>
            <a:br/>
            <a:r>
              <a:rPr lang="en-US" strike="noStrike" sz="1400" spc="0" u="none" cap="none">
                <a:solidFill>
                  <a:srgbClr val="1E293B">
                    <a:alpha val="100000"/>
                  </a:srgbClr>
                </a:solidFill>
                <a:latin typeface="Calibri"/>
              </a:rPr>
              <a:t><![CDATA[Toes leave ground initiating swing ph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se stages allow efficient transfer of body weight during walk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bdivisions of Swing Phase]]></a:t>
            </a:r>
            <a:br/>
            <a:br/>
            <a:br/>
            <a:br/>
            <a:br/>
            <a:r>
              <a:rPr lang="en-US" strike="noStrike" sz="1400" spc="0" u="none" cap="none">
                <a:solidFill>
                  <a:srgbClr val="1E293B">
                    <a:alpha val="100000"/>
                  </a:srgbClr>
                </a:solidFill>
                <a:latin typeface="Calibri"/>
              </a:rPr>
              <a:t><![CDATA[The swing phase is also divided into stages representing the movement of the limb through the ai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itial swing]]></a:t>
            </a:r>
            <a:br/>
            <a:r>
              <a:rPr lang="en-US" strike="noStrike" sz="1400" spc="0" u="none" cap="none">
                <a:solidFill>
                  <a:srgbClr val="1E293B">
                    <a:alpha val="100000"/>
                  </a:srgbClr>
                </a:solidFill>
                <a:latin typeface="Calibri"/>
              </a:rPr>
              <a:t><![CDATA[Limb accelerates forwar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d swing]]></a:t>
            </a:r>
            <a:br/>
            <a:r>
              <a:rPr lang="en-US" strike="noStrike" sz="1400" spc="0" u="none" cap="none">
                <a:solidFill>
                  <a:srgbClr val="1E293B">
                    <a:alpha val="100000"/>
                  </a:srgbClr>
                </a:solidFill>
                <a:latin typeface="Calibri"/>
              </a:rPr>
              <a:t><![CDATA[Limb passes beneath bod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rminal swing]]></a:t>
            </a:r>
            <a:br/>
            <a:r>
              <a:rPr lang="en-US" strike="noStrike" sz="1400" spc="0" u="none" cap="none">
                <a:solidFill>
                  <a:srgbClr val="1E293B">
                    <a:alpha val="100000"/>
                  </a:srgbClr>
                </a:solidFill>
                <a:latin typeface="Calibri"/>
              </a:rPr>
              <a:t><![CDATA[Limb decelerates before heel strik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terminants of Normal Gait]]></a:t>
            </a:r>
            <a:br/>
            <a:br/>
            <a:br/>
            <a:br/>
            <a:br/>
            <a:r>
              <a:rPr lang="en-US" strike="noStrike" sz="1400" spc="0" u="none" cap="none">
                <a:solidFill>
                  <a:srgbClr val="1E293B">
                    <a:alpha val="100000"/>
                  </a:srgbClr>
                </a:solidFill>
                <a:latin typeface="Calibri"/>
              </a:rPr>
              <a:t><![CDATA[The determinants of gait are biomechanical features that minimize energy expenditure during walking. These mechanisms allow efficient forward movement while maintaining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c ro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c til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nee flexion during st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ot and ankle mechan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2026-07-29T12:41:01Z</dcterms:created>
  <dcterms:modified xsi:type="dcterms:W3CDTF">2026-07-29T12:41:01Z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