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573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II — Complete, partially displa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fracture with partial displacement; the femoral head is rotated into varus; the trabecular pattern is MALALIGNED — the trabeculae of the femoral head are no longer continuous with those of the acetabulum; posterior capsule remains partially 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rus tilt of femoral head; trabecular malalignment; partial displacement; head rotates into apparent abdu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(~20–30%); retinacular vessels likely kinked or partially tor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V — Complete, fully displa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fracture with full displacement; the femoral head lies free in the acetabulum (no soft tissue attachment restraining it); the trabecular pattern paradoxically REALIGNS (the femoral head reorients to the acetabulum due to the capsular detachment) — this `realignment` on the AP view in a displaced fracture = Grade I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ll displacement; the femoral head trabeculae paradoxically re-align with the acetabulum (head is free and reorients); the femoral shaft is proximally migrated and externally rota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y high (~30%); retinacular vessels fully torn; head is devasculari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actical Garden simplification: in clinical practice, Garden is simplified to two groups — undisplaced (Garden I + II) and displaced (Garden III + IV); this binary classification directly guides treatment: undisplaced = internal fixation in all age groups; displaced in the elderly = arthroplasty (hemiarthroplasty or THA); displaced in the young = urgent anatomical reduction and internal fixation (preserve the hea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paradox of Grade IV trabecular alignment: in Garden IV, the femoral head is completely detached from the neck and free in the acetabulum; it rotates to align its trabeculae with the acetabular trabeculae — this paradoxical `alignment` on the X-ray actually indicates maximum displacement and is NOT reassuring; recognising this is a key exam poi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uwels Classification (Fracture Angle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uwels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Angle (from horizont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mechanical Forc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ility & Clinical Significan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30° from horizont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ressive forces predominate across the fracture; the fracture line is nearly horizontal; compressive load drives the fragments together; inherently 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stable; good healing potential; low non-union rate; compression load promotes union; internal fixation straightforwar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0–50° from horizont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xed compressive and shear forces; moderate obliquity; intermediate 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 stability; reasonable healing potential with adequate fixation; intermediate non-union 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>50° from horizontal (approaching vertical)]]>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ear forces predominate; the fracture line is steep/vertical; axial load produces shear across the fracture rather than compression; the fragments tend to slide past each other rather than being compressed together; mechanically very un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unstable; highest non-union rate; internal fixation is most at risk of failure; shear forces cause hardware to cut out; Pauwels III in a young patient is a technically demanding fixation problem; valgus intertrochanteric osteotomy may be used to convert the shear forces to compression in selected ca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Pauwels angle is measured on the AP radiograph between the fracture line and the horizontal; a more vertical fracture line = higher Pauwels type = more shear force = more unstable = higher non-union risk; the Pauwels classification is most clinically relevant in young patients where internal fixation is the goal — a Pauwels III fracture in a young patient requires a more aggressive fixation strategy (blade plate, dynamic hip screw with derotation screw, or valgus osteotomy) than a Pauwels I fracture treated with cannulated screws alo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Algorithm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ient Group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 of Choi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tional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derly (>65), low-demand, undisplaced (Garden I/II)]]>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rden I /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nnulated cancellous screws (3 screws in inverted triangle configuration); or dynamic hip screw (DHS) with derotation screw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 AVN risk; fixation preserves the native femoral head; shorter operation; less morbidity than arthroplasty in low-demand elderly pati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rden RS. The structure and function of the proximal end of the femur. J Bone Joint Surg Br. 196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uwels F. Biomechanics of the Normal and Diseased Hip. Springer. 197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umgaertner MR et al. The value of the tip-apex distance in predicting failure of fixation of peritrochanteric fractures of the hip. J Bone Joint Surg Am. 1995;77(7):1058–106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ICE. Hip fracture: management (NG124). NICE. 202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handari M et al. HEALTH trial — total hip arthroplasty or hemiarthroplasty for hip fracture. NEJM. 201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wart E et al. Arthroplasty for femoral neck fractures. J Bone Joint Surg Am. 202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ker MJ, Gurusamy KS. Internal fixation implants for intracapsular proximal femoral fractures in adults. Cochrane Database Syst Rev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ational H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rden I–II = non-displaced, III–IV = displaced. Pauwels I 50° vertical shear. Young = urgent reduction + fixation (CS/DHS). Elderly = arthroplasty if displaced. Complications: AVN, nonun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moral neck fractures are among the most clinically significant injuries in orthopaedics, disproportionately affecting the elderly osteoporotic population and carrying a one-year mortality of 20–35%. They represent a unique fracture where the choice of surgical treatment — internal fixation to preserve the femoral head vs arthroplasty to replace it — is critically dependent on the patient`s age, physiological status, degree of displacement, and pre-existing hip disease. The two most widely used classification systems — Garden (displacement) and Pauwels (fracture angle) — directly guide this decision-making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demiology: approximately 76,000 hip fractures per year in the UK; femoral neck fractures account for ~45–50% (the remainder being intertrochanteric and subtrochanteric); female:male ratio 3:1; mean age ~80 years; the one-year mortality of 20–35% reflects the frailty of the patient population rather than the fracture per se; approximately 50% never return to their pre-fracture level of fun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cular anatomy — the key to understanding AVN risk: the femoral head is supplied by three sources: (1) the medial femoral circumflex artery (MFCA — the dominant supply via the retinacular vessels running along the femoral neck beneath the synovium — the posterosuperior and posteroinferior retinacular arteries; the MFCA arises from the profunda femoris); (2) the lateral femoral circumflex artery (LFCA — minor contribution); (3) the artery of the ligamentum teres (obturator artery — minor, but the ONLY supply to the femoral head in infancy); displacement of the femoral neck fracture tears or kinks the retinacular vessels, interrupting the dominant MFCA supply → avascular necrosis (AVN) of the femoral head; the risk of AVN is directly proportional to the degree of displac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union and AVN: the two most important complications of femoral neck fractures managed with internal fixation; AVN rate: undisplaced (Garden I/II) ~10–15%; displaced (Garden III/IV) ~20–30% with modern fixation; non-union rate: undisplaced ~5%; displaced ~20–30%; these high rates of failure with internal fixation in displaced fractures in elderly patients drove the shift to primary 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rden Classification (Displacement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rden Gra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 X-ray Find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N 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 — Incomplete / valgus impac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omplete fracture; the inferior cortex is intact; the femoral head is tilted into valgus; the trabecular pattern is malaligned but the fracture is stable; the head is impacted superior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lgus tilt of femoral head; trabeculae of femoral head appear more vertical than normal; incomplete fracture line visible inferior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 (~10%); retinacular vessels are unlikely to be fully disrupted in an impacted valgus frac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I — Complete, undispla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fracture through the femoral neck but WITHOUT displacement; the trabecular pattern remains aligned (trabeculae of femoral head are continuous with those of the acetabulum); no varus or valgus til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fracture line; normal trabecular alignment; no 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–moderate (~10–15%); vessels intact but at risk from haematoma press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2026-05-17T18:04:42Z</dcterms:created>
  <dcterms:modified xsi:type="dcterms:W3CDTF">2026-05-17T18:04:42Z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