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49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rnal Fixators — Concep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diameter]]></a:t>
            </a:r>
            <a:br/>
            <a:r>
              <a:rPr lang="en-US" strike="noStrike" sz="1400" spc="0" u="none" cap="none">
                <a:solidFill>
                  <a:srgbClr val="1E293B">
                    <a:alpha val="100000"/>
                  </a:srgbClr>
                </a:solidFill>
                <a:latin typeface="Calibri"/>
              </a:rPr>
              <a:t><![CDATA[Larger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pread]]></a:t>
            </a:r>
            <a:br/>
            <a:r>
              <a:rPr lang="en-US" strike="noStrike" sz="1400" spc="0" u="none" cap="none">
                <a:solidFill>
                  <a:srgbClr val="1E293B">
                    <a:alpha val="100000"/>
                  </a:srgbClr>
                </a:solidFill>
                <a:latin typeface="Calibri"/>
              </a:rPr>
              <a:t><![CDATA[Greater distance increase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d distance from bone]]></a:t>
            </a:r>
            <a:br/>
            <a:r>
              <a:rPr lang="en-US" strike="noStrike" sz="1400" spc="0" u="none" cap="none">
                <a:solidFill>
                  <a:srgbClr val="1E293B">
                    <a:alpha val="100000"/>
                  </a:srgbClr>
                </a:solidFill>
                <a:latin typeface="Calibri"/>
              </a:rPr>
              <a:t><![CDATA[Closer rod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mber of pins]]></a:t>
            </a:r>
            <a:br/>
            <a:r>
              <a:rPr lang="en-US" strike="noStrike" sz="1400" spc="0" u="none" cap="none">
                <a:solidFill>
                  <a:srgbClr val="1E293B">
                    <a:alpha val="100000"/>
                  </a:srgbClr>
                </a:solidFill>
                <a:latin typeface="Calibri"/>
              </a:rPr>
              <a:t><![CDATA[More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typically provide relative stability, which allows micromotion at the fracture site and promotes callus formation during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br/>
            <a:br/>
            <a:br/>
            <a:r>
              <a:rPr lang="en-US" strike="noStrike" sz="1400" spc="0" u="none" cap="none">
                <a:solidFill>
                  <a:srgbClr val="1E293B">
                    <a:alpha val="100000"/>
                  </a:srgbClr>
                </a:solidFill>
                <a:latin typeface="Calibri"/>
              </a:rPr>
              <a:t><![CDATA[In polytrauma patients, external fixation plays a crucial role in damage control orthopaedics. Early temporary stabilization of long bone fractures helps reduce pain, blood loss, and systemic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roves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delayed definitiv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patient is stabilized, definitive internal fixation can be performed in a staged man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a:t>
            </a:r>
            <a:br/>
            <a:br/>
            <a:br/>
            <a:r>
              <a:rPr lang="en-US" strike="noStrike" sz="1400" spc="0" u="none" cap="none">
                <a:solidFill>
                  <a:srgbClr val="1E293B">
                    <a:alpha val="100000"/>
                  </a:srgbClr>
                </a:solidFill>
                <a:latin typeface="Calibri"/>
              </a:rPr>
              <a:t><![CDATA[The Ilizarov method uses circular external fixators with tensioned wires to achieve stable fixation and gradual bone lengthening or deformity correction. The technique is based on the principle of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stimulates new bone formation between bone segments. This principle has revolutionized limb reconstruction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for limb l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lthough external fixation is highly effective, several complications may occ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a:t>
            </a:r>
            <a:br/>
            <a:r>
              <a:rPr lang="en-US" strike="noStrike" sz="1400" spc="0" u="none" cap="none">
                <a:solidFill>
                  <a:srgbClr val="1E293B">
                    <a:alpha val="100000"/>
                  </a:srgbClr>
                </a:solidFill>
                <a:latin typeface="Calibri"/>
              </a:rPr>
              <a:t><![CDATA[Most common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loosening]]></a:t>
            </a:r>
            <a:br/>
            <a:r>
              <a:rPr lang="en-US" strike="noStrike" sz="1400" spc="0" u="none" cap="none">
                <a:solidFill>
                  <a:srgbClr val="1E293B">
                    <a:alpha val="100000"/>
                  </a:srgbClr>
                </a:solidFill>
                <a:latin typeface="Calibri"/>
              </a:rPr>
              <a:t><![CDATA[Occurs with prolonged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br/>
            <a:r>
              <a:rPr lang="en-US" strike="noStrike" sz="1400" spc="0" u="none" cap="none">
                <a:solidFill>
                  <a:srgbClr val="1E293B">
                    <a:alpha val="100000"/>
                  </a:srgbClr>
                </a:solidFill>
                <a:latin typeface="Calibri"/>
              </a:rPr>
              <a:t><![CDATA[Improper pin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br/>
            <a:r>
              <a:rPr lang="en-US" strike="noStrike" sz="1400" spc="0" u="none" cap="none">
                <a:solidFill>
                  <a:srgbClr val="1E293B">
                    <a:alpha val="100000"/>
                  </a:srgbClr>
                </a:solidFill>
                <a:latin typeface="Calibri"/>
              </a:rPr>
              <a:t><![CDATA[Due to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External fixation 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otes second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commonly in open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in 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 is the most common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Ilizarov GA. The Tension Stress Effect on the Genesis and Growth of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rnal Fixators — Concep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uniplanar, biplanar, circular. Biomechanics: stiffness ↑ with larger pins, more pins, wider spread, closer frame. Indications: open fractures, polytrauma, infected nonunion, limb lengthening. Advantages: minimal soft tissue stripping, adjustability. Disadvantages: pin site infection, stiffness, bulky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External fixation is a method of fracture stabilization in which pins or wires are inserted into bone and connected externally by rods or rings to maintain fracture alignment. Unlike internal fixation devices such as plates or intramedullary nails, the fixation frame remains outside the body. This technique is widely used in trauma surgery, deformity correction, limb lengthening, and management of infec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are particularly valuable in situations where soft tissue damage prevents immediate internal fixation. They allow rapid stabilization of fractures while preserving access to wounds and enabling soft tissue management. The ability to adjust alignment postoperatively also makes external fixation useful in deformity correction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External fixation provides relative stability and promotes secondary bone healing through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r>
              <a:rPr lang="en-US" strike="noStrike" sz="1400" spc="0" u="none" cap="none">
                <a:solidFill>
                  <a:srgbClr val="1E293B">
                    <a:alpha val="100000"/>
                  </a:srgbClr>
                </a:solidFill>
                <a:latin typeface="Calibri"/>
              </a:rPr>
              <a:t><![CDATA[External fixation is used in a wide range of orthopaedic conditions, particularly in trauma and reconstru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with 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trauma requiring rapid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bone loss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ening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diatric fractures requiring minimal surgical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 fixation frame is external, the surgeon can easily access the soft tissues for wound care, flap coverage, or repeated debridement. This makes external fixation extremely useful in the management of contaminated 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External Fixators]]></a:t>
            </a:r>
            <a:br/>
            <a:br/>
            <a:br/>
            <a:r>
              <a:rPr lang="en-US" strike="noStrike" sz="1400" spc="0" u="none" cap="none">
                <a:solidFill>
                  <a:srgbClr val="1E293B">
                    <a:alpha val="100000"/>
                  </a:srgbClr>
                </a:solidFill>
                <a:latin typeface="Calibri"/>
              </a:rPr>
              <a:t><![CDATA[External fixators are classified according to their structural design and mechanical princi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Common 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lanar fixator]]></a:t>
            </a:r>
            <a:br/>
            <a:r>
              <a:rPr lang="en-US" strike="noStrike" sz="1400" spc="0" u="none" cap="none">
                <a:solidFill>
                  <a:srgbClr val="1E293B">
                    <a:alpha val="100000"/>
                  </a:srgbClr>
                </a:solidFill>
                <a:latin typeface="Calibri"/>
              </a:rPr>
              <a:t><![CDATA[Pins and rods arranged in one plane]]></a:t>
            </a:r>
            <a:br/>
            <a:r>
              <a:rPr lang="en-US" strike="noStrike" sz="1400" spc="0" u="none" cap="none">
                <a:solidFill>
                  <a:srgbClr val="1E293B">
                    <a:alpha val="100000"/>
                  </a:srgbClr>
                </a:solidFill>
                <a:latin typeface="Calibri"/>
              </a:rPr>
              <a:t><![CDATA[Temporary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lanar fixator]]></a:t>
            </a:r>
            <a:br/>
            <a:r>
              <a:rPr lang="en-US" strike="noStrike" sz="1400" spc="0" u="none" cap="none">
                <a:solidFill>
                  <a:srgbClr val="1E293B">
                    <a:alpha val="100000"/>
                  </a:srgbClr>
                </a:solidFill>
                <a:latin typeface="Calibri"/>
              </a:rPr>
              <a:t><![CDATA[Pins placed in two planes]]></a:t>
            </a:r>
            <a:br/>
            <a:r>
              <a:rPr lang="en-US" strike="noStrike" sz="1400" spc="0" u="none" cap="none">
                <a:solidFill>
                  <a:srgbClr val="1E293B">
                    <a:alpha val="100000"/>
                  </a:srgbClr>
                </a:solidFill>
                <a:latin typeface="Calibri"/>
              </a:rPr>
              <a:t><![CDATA[Increase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a:t>
            </a:r>
            <a:br/>
            <a:r>
              <a:rPr lang="en-US" strike="noStrike" sz="1400" spc="0" u="none" cap="none">
                <a:solidFill>
                  <a:srgbClr val="1E293B">
                    <a:alpha val="100000"/>
                  </a:srgbClr>
                </a:solidFill>
                <a:latin typeface="Calibri"/>
              </a:rPr>
              <a:t><![CDATA[Ring construct with tensioned wires]]></a:t>
            </a:r>
            <a:br/>
            <a:r>
              <a:rPr lang="en-US" strike="noStrike" sz="1400" spc="0" u="none" cap="none">
                <a:solidFill>
                  <a:srgbClr val="1E293B">
                    <a:alpha val="100000"/>
                  </a:srgbClr>
                </a:solidFill>
                <a:latin typeface="Calibri"/>
              </a:rPr>
              <a:t><![CDATA[Ilizarov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fixator]]></a:t>
            </a:r>
            <a:br/>
            <a:r>
              <a:rPr lang="en-US" strike="noStrike" sz="1400" spc="0" u="none" cap="none">
                <a:solidFill>
                  <a:srgbClr val="1E293B">
                    <a:alpha val="100000"/>
                  </a:srgbClr>
                </a:solidFill>
                <a:latin typeface="Calibri"/>
              </a:rPr>
              <a:t><![CDATA[Combination of ring and rod systems]]></a:t>
            </a:r>
            <a:br/>
            <a:r>
              <a:rPr lang="en-US" strike="noStrike" sz="1400" spc="0" u="none" cap="none">
                <a:solidFill>
                  <a:srgbClr val="1E293B">
                    <a:alpha val="100000"/>
                  </a:srgbClr>
                </a:solidFill>
                <a:latin typeface="Calibri"/>
              </a:rPr>
              <a:t><![CDATA[Peri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s are particularly useful for complex deformity correction and limb lengthening procedures because they allow multiplanar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an External Fixator]]></a:t>
            </a:r>
            <a:br/>
            <a:br/>
            <a:br/>
            <a:r>
              <a:rPr lang="en-US" strike="noStrike" sz="1400" spc="0" u="none" cap="none">
                <a:solidFill>
                  <a:srgbClr val="1E293B">
                    <a:alpha val="100000"/>
                  </a:srgbClr>
                </a:solidFill>
                <a:latin typeface="Calibri"/>
              </a:rPr>
              <a:t><![CDATA[An external fixation system consists of several mechanical components that work together to stabilize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or wires inserted in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 or 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mps or conne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stable j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are threaded metal pins that anchor the fixator to the bone. These pins are inserted percutaneously and connected to rods that maintain alignment. The stiffness of the construct depends on pin placement, rod distance from bone, and frame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External Fixation]]></a:t>
            </a:r>
            <a:br/>
            <a:br/>
            <a:br/>
            <a:r>
              <a:rPr lang="en-US" strike="noStrike" sz="1400" spc="0" u="none" cap="none">
                <a:solidFill>
                  <a:srgbClr val="1E293B">
                    <a:alpha val="100000"/>
                  </a:srgbClr>
                </a:solidFill>
                <a:latin typeface="Calibri"/>
              </a:rPr>
              <a:t><![CDATA[The biomechanical stability of an external fixator depends on several factors including pin diameter, pin spread, rod distance from bone, and fram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2026-05-17T14:37:51Z</dcterms:created>
  <dcterms:modified xsi:type="dcterms:W3CDTF">2026-05-17T14:37:51Z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