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30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expandable (distraction osteogene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modular distraction nail is integrated into the prosthesis; sequential electromagnetic activation lengthens a remaining bone segment by callotasis (distraction osteogenesis), rather than telescoping the implant body itself; as the bone segment grows, the proportion of native bone incre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tbone (Wittenstein); Baumgart bioexpandable syste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 bone proportion increases over time, lever arm forces on the prosthesis decrease — potentially improving long-term durability; technically demanding; less widely used than NIE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 2. Joint-sparing intercalary reconstruction with a custom noninvasive expandable prosthesis for diaphyseal osteosarcoma of the femur. (a) Preoperative radiograph. (b) Preoperative MRI confirming joint-sparing disease. (c) Postoperative radiograph showing the intercalary expandable prosthesis. (d) Follow-up radiograph after expansion with maintained equal limb lengths. Image: Rastogi S et al., Indian Journal of Orthopaedics 2019 (CC BY-NC-SA 4.0). Source: PMC6394191.]]></a:t>
            </a:r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ulating Required Lengthe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prediction — the Moseley straight-line method and Anderson-Green-Messner charts: the expected limb length discrepancy at skeletal maturity is calculated based on the child`s age, gender, current LLD, and the growth contribution of the affected physis; the distal femoral physis contributes approximately 9–10 mm/year (37% of total lower limb growth) and the proximal tibial physis approximately 6–7 mm/year (28%); for a child of 8 years with a distal femoral resection (removing the distal femoral physis), the expected LLD at maturity is approximately 7–8 years × 9 mm/year = ~63–72 mm = 6.3–7.2 cm; this is the total lengthening target for the expandable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eoradiograph / scanogram: a full-length standing lower limb scanogram (or EOS imaging system) is performed at regular intervals post-operatively; it measures current LLD precisely; the lengthening schedule is adjusted to keep pace with contralateral limb growth; most non-invasive prostheses can be lengthened by 2–5 mm per session in the outpatient clinic; the frequency of lengthening is tailored to the child`s growth velocity (more frequent sessions during growth spurts — puber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um extension capacity: non-invasive expandable prostheses have a maximum extension range of approximately 60–80 mm total; if the predicted LLD exceeds the prosthesis extension capacity, a larger initial prosthesis body or a `double-length` extension module must be planned; in practice, children implanted at 6–8 years with distal femoral resections require the maximum extension capacity of the dev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 — Henderson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nders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 Mo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Soft tissue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dehiscence, extensor mechanism failure (proximal tibial resections), poor soft tissue coverage, aseptic wound problem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reconstruction; gastrocnemius flap for proximal tibial coverage; extensor mechanism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Aseptic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f the bone-stem interface; progressive radiolucency on X-ray; stem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m revision with longer/larger stem; cement augmen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Structural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f the prosthesis itself — stem fracture, hinge failure, bearing wear; gearbox jamming in non-invasive prosthe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 replacement or revision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periprosthetic infection; the most common reason for failure in the Stanmore JTS series (deep infection in 10 of 51 prostheses at 3–5 year follow-up — Gilg et al.); more common in proximal tibial resections (poor soft tissue coverag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(antibiotic cement spacer + reimplantation) or amputation in severe/refractory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 — Tumour progres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recurrence or distant metastasis necessitating change in surgical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ded resection; amputation if local recurrence cannot be controll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Alternativ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vival data: 3-year revision-free survival approximately 81.7% and 5-year approximately 61.6% in the largest published series (Gilg et al., 51 JTS prostheses); MSTS (Musculoskeletal Tumour Society) functional scores range from 52–96% (mean approximately 80–84%) in published series; functional outcomes are broadly comparable to other limb salvage methods (biological reconstruction, allograft-prosthesis composite) with the advantage of immediate stable fixation and preserved joint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stogi S et al. Growing Without Pain: The Noninvasive Expandable Prosthesis is Boon for Children with Bone Cancer. Indian Journal of Orthopaedics. 2019;53(3):378–386. PMC6394191. CC BY-NC-SA 4.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lg MM et al. Growing Endoprostheses (Juvenile Tumour System) — outcomes. J Bone Joint Surg Br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inhan M et al. Extendible prostheses for children after resection of primary malignant bone tumour — 27 years of experience. J Bone Joint Surg Am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uda Y et al. Extendable endoprostheses in skeletally immature patients — 124 children surviving &gt;10 years. J Bone Joint Surg Am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cardo NE et al. The medium-term results of the Stanmore non-invasive extendible endoprosthesis. J Bone Joint Surg Br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nderson ER et al. Fa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ed for skeletally immature patients undergoing limb-salvage near a growth plate (e.g., distal femur/proximal tibia). Designs: minimally invasive magnetically driven expanders vs older surgical-lengthening types. Aims to maintain limb length equality during growth while preserving function and oncologic safety. Complications: infection, mechanical failure, soft-tissue problems, stiffness; multiple lengthenings required. Requires multidisciplinary follow-up through growth until matu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dable (growing) prostheses are specialised endoprosthetic devices designed for skeletally immature children undergoing limb salvage surgery after resection of primary malignant bone tumours — most commonly osteosarcoma and Ewing sarcoma. The fundamental challenge in paediatric orthopaedic oncology is that radical resection of a tumour involving or adjacent to a growth plate will cause progressive limb length discrepancy (LLD) as the contralateral limb continues to grow. A fixed-length prosthesis implanted in a young child will result in a leg length discrepancy of several centimetres by skeletal maturity — causing gait disturbance, scoliosis, and functional impairment. Expandable prostheses address this by incorporating a mechanism that allows controlled lengthening of the implant over time, compensating for the growth of the contralateral limb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 1. Distal femur osteosarcoma treated with a noninvasive expandable endoprosthesis (Stanmore JTS). (a) Preoperative radiograph with planned resection level. (b) Resected tumour specimen. (c) Postoperative scannogram showing initial limb length discrepancy. (d) Scannogram at latest follow-up with expanded prosthesis achieving equal limb lengths. Image: Rastogi S et al., Indian Journal of Orthopaedics 2019 (CC BY-NC-SA 4.0). Source: PMC6394191.]]></a:t>
            </a:r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development: the first expandable prosthesis for paediatric bone tumours was introduced in 1975 by Professor John T Scales at the Birmingham Bone Tumour Service; early designs required repeated open surgical procedures under general anaesthesia to lengthen the prosthesis — each `conventional` lengthening required a surgical incision over the prosthesis, engagement of the lengthening mechanism, and closure; this meant children required multiple anaesthetics over their growing years; the shift to non-invasive (electromagnetic) lengthening has been one of the most significant advances in paediatric oncological orthopaed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epidemiology in children: osteosarcoma is the most common primary malignant bone tumour in children and adolescents, with a peak incidence in the second decade; the most frequent sites are the distal femur (~40%) and proximal tibia (~20%) — precisely the periarticular regions that include the most active growth plates; Ewing sarcoma has a broader diaphyseal distribution but also commonly affects the femur and tibia; both tumours respond to neoadjuvant chemotherapy, enabling limb salvage in approximately 80–9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expandable prosthesis: skeletal immaturity (open physes; significant predicted growth remaining — minimum 3–4 cm predicted LLD as a threshold in most centres); tumour requiring resection of the physis (growth plate) with adequate bone stock for stem fixation; non-metastatic disease (two-thirds of surgeons decline expandable prostheses in the presence of metastatic disease due to expected shorter survival); age typically >6 years (minimum median age in published series approximately 6.5 years — below this, bone stock is insufficient for prosthetic fixation and alternative reconstruction is preferred); primary tumour at the distal femur or proximal tibia (most common; soft tissue coverage is adequate; proximal femur and humerus prostheses also exist but with more limited data)]]>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of Expandable Prosthes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pl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/ 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ventional (surgical) expand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cision required to engage the lengthening mechanism; a key or Allen wrench unlocks a ratchet and the prosthesis is manually distrac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Kotz/Repiphysis designs; early Stanmore prosthe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en long-term data (Kotz design — 27 years experience at Vienna); requires repeated surgical procedures under GA; infection risk at each lengthening; largely superseded by non-invasive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vasive electromagnetic (NI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 internal electric motor (powered by electromagnetic induction from an external coil placed over the prosthesis) rotates a power screw within the prosthesis, telescopically extending the implant; no skin incision required; performed in outpatient clinic; typical session adds 2–5 mm per vis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more JTS (Juvenile Tumour System — Stanmore Implants Ltd); MUTARS (Implantcast); Phenix (Lépine); Repiphysis (Wright Medical — electromagnetic ver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iminates repeated GA; outpatient clinic procedure; reduced infection risk per lengthening; allows more frequent, smaller incremental lengthenings; titanium alloy body with NdFeB rare-earth magnetic disc; gearbox in stainless steel; HA collar at bone-prosthesis j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2026-05-17T14:06:03Z</dcterms:created>
  <dcterms:modified xsi:type="dcterms:W3CDTF">2026-05-17T14:06:03Z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