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0416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UM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Ewing’s Sarcoma — Protocol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wing’s Sarcoma — Protoco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 features: MRI is mandatory for local staging; T1 — low signal in the medullary canal; T2/STIR — high signal in the marrow (replacing normal fatty marrow signal) with an extensive extraosseous soft tissue mass of high T2 signal; the soft tissue component is often dramatic and extends well beyond the visible bony lesion; MRI of the entire bone is required to exclude skip lesions; gadolinium enhances the viable tumour periphery and heterogeneous enhancement reflects central necrosis (which may be pronounced after neoadjuvant chemotherapy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wing’s Sarcoma — Protoco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ing investigations: MRI of the primary bone (entire bone); CT chest for pulmonary metastases; bone scan (Tc-99m MDP) or PET-CT for distant osseous metastases; PET-CT is increasingly preferred over bone scan for initial staging and response assessment; bilateral bone marrow trephine biopsies (to assess bone marrow metastases — present in ~20% of patients at diagnosis); LDH, FBC, CRP, ES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ultimodal Treatment Protocol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ha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eat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uration / Detail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o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wing’s Sarcoma — Protoco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duction chemotherapy (neoadjuvant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IDE regimen (EuroEWING): Vincristine, Ifosfamide, Doxorubicin (Adriamycin), Etoposide; 6 cycles × 3 weeks each (18 weeks total); alternative in North America — VDC/IE (Vincristine, Doxorubicin, Cyclophosphamide / Ifosfamide, Etoposide) — INT-0091 and AEWS0031 protocol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~18–24 weeks pre-operative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duce primary tumour size; treat micrometastases; enable limb salvage surgery; assess chemotherapy response (key prognostic factor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wing’s Sarcoma — Protoco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l control — surge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ide excision with adequate surgical margins; limb salvage in ~80% of cases; endoprosthetic reconstruction for periarticular tumours; biological reconstruction (allograft, VFF) for diaphyseal tumours; amputation when margins cannot be achieved or for rapidly progressive disea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fter 6 cycles of induction chemotherapy; surgery performed when chemotherapy-related immunosuppression has recovered (ANC >1,500)]]>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hieve wide surgical margins; preserve limb where possible; histological response assessment from resected specime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wing’s Sarcoma — Protoco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l control — radiotherap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wing sarcoma is radiosensitive; RT (45–54 Gy) used when: (1) surgical margins are inadequate (R1 — microscopically positive margins); (2) tumour is in a location not amenable to surgery (spine, pelvis, skull); (3) patient or family declines surgery; (4) axial tumours; proton beam therapy increasingly used for axial tumours (reduces radiation dose to adjacent critical structure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-operatively or as primary local control; concurrent or sequential with adjuvant chemo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l tumour control when surgery inadequate or not possible; Ewing is the most radiosensitive primary bone sarco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wing’s Sarcoma — Protoco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solidation chemotherapy (adjuvant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C/IE or VAI (Vincristine, Actinomycin D [Dactinomycin], Cyclophosphamide / Ifosfamide, Etoposide) — EuroEWING consolidation; typically 8–9 additional cycles post-operatively; total treatment duration ~12–14 month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-operatively; ~6–8 month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liminate residual micrometastatic disease; prevent relaps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wing’s Sarcoma — Protoco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-dose chemotherapy + ASCT (selected case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or high-risk patients (metastatic disease, poor histological response, relapsed disease); myeloablative chemotherapy (busulfan/melphalan) + autologous stem cell transplantation (ASCT); EuroEWING randomised trials are investigating the benefit of ASCT in high-risk localised disea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fter consolidation chemo in selected patient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urther intensification of systemic treatment in high-risk patients; aim to improve overall surviv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wing’s Sarcoma — Protoco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gnostic Factors & Outcom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stological response to neoadjuvant chemotherapy — the most important prognostic factor: the proportion of viable tumour cells in the resected specimen after neoadjuvant chemotherapy predicts outcome; good histological response (<10% viable tumour — equivalent to Huvos III–IV in osteosarcoma) is associated with ~70–75% event-free survival at 5 years; poor histological response (>10% viable tumour) is associated with ~25–35% event-free survival; histological response is the single most powerful predictor of survival in Ewing sarcoma]]>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wing’s Sarcoma — Protoco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ther prognostic factors: absence of metastases at diagnosis (the most important clinical factor — localised disease 5-year survival ~70–80% vs metastatic disease ~20–30%); tumour site — pelvis and sacral tumours have significantly worse outcomes than appendicular tumours (due to large tumour volume, proximity to critical structures, often unresectable, and delayed diagnosis); tumour size (>8 cm or >200 mL volume = poor prognosis); LDH (elevated LDH = worse prognosis); age (>15 years = worse prognosis); EWS-ERG translocation (slightly worse prognosis than EWS-FLI1)]]>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lattre O et al. Gene fusion with an ETS DNA-binding domain caused by chromosome translocation in human tumours. Nature. 1992;359:162–16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denstein R et al. Primary disseminated multifocal Ewing sarcoma: results of the Euro-EWING 99 trial. J Clin Oncol. 201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ier HE et al. Addition of ifosfamide and etoposide to standard chemotherapy for Ewing sarcoma and primitive neuroectodermal tumour of bone. NEJM. 200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ulussen M et al. Ewing`s tumours with primary lung metastases — survival analysis of 114 (European Intergroup) Cooperative Ewing`s Sarcoma Studies patients. J Clin Oncol. 199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rnstein M et al. Ewing`s sarcoma family of tumours — current management. Oncologist. 200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yers PA et al. Ewing sarcoma: a randomised trial of ad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cond most common malignant bone tumor in children/adolescents after osteosarcoma. Characterized by t(11;22) → EWS-FLI1 translocation. Common sites: diaphysis of long bones, pelvis, ribs. Onion-skin periosteal reaction on X-ray is classical. Treatment: multi-agent chemotherapy (VDC/IE), surgical resection ± radiotherapy. Overall survival ~70% in localized disease,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Ewing’s Sarcoma — Protocol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wing’s Sarcoma — Protoco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Epidemi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wing sarcoma is the second most common primary malignant bone tumour in children and adolescents after osteosarcoma, and the most common in the first decade of life. It is a highly aggressive malignancy arising from primitive mesenchymal stem cells and characterised by a specific chromosomal translocation. Without treatment, survival is measured in months; with modern multimodal treatment (chemotherapy + surgery ± radiotherapy), five-year survival for localised disease approaches 70–80%, making Ewing sarcoma one of the most chemotherapy-sensitive solid tumours in paediatric oncolog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wing’s Sarcoma — Protoco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pidemiology: incidence approximately 3 per million per year; peak age 10–15 years (first decade and early second decade); rare below age 5 and above age 30; male:female ratio approximately 1.5:1; strong predilection for White/Caucasian patients (rare in Black and Asian populations — possibly related to EWS-FLI1 translocation frequency differences); approximately 25% of patients have metastatic disease at diagnosis; most common sites — pelvis and sacrum (25%), femur (20%), tibia (10%), humerus (10%), ribs and vertebrae (15%); unlike osteosarcoma (which is predominantly metaphyseal), Ewing sarcoma has a DIAPHYSEAL predile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wing’s Sarcoma — Protoco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lecular pathology — the translocation: Ewing sarcoma is defined by a specific chromosomal translocation in almost all cases; the most common is t(11;22)(q24;q12) — present in approximately 85% of cases; this fuses the EWSR1 gene (chromosome 22) with the FLI1 gene (chromosome 11) to produce the EWS-FLI1 fusion protein; this oncogenic fusion protein is an aberrant transcription factor that drives tumour cell proliferation and inhibits differentiation; other less common translocations include t(21;22)(q22;q12) — EWS-ERG fusion (5–10%); detection of this translocation by FISH (fluorescence in situ hybridisation) or RT-PCR on tumour tissue is confirmatory of Ewing sarcoma; the translocation is the diagnostic hallmark that distinguishes it from other small round blue cell tumou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wing’s Sarcoma — Protoco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wing Sarcoma Family of Tumours (ESFT)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umou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stolog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ansloc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ic Ewing sarcoma (bon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, diaphyseal; pelvis/femur/tibia/humerus/rib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mall round blue cells; Homer-Wright pseudorosettes (poorly formed); PAS-positive glycogen granules; CD99 strongly positive (MIC2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(11;22) EWS-FLI1 (85%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traosseous Ewing sarcom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oft tissue; paravertebral, chest wall, retroperitoneu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ame as classic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ame transloca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wing’s Sarcoma — Protoco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NET (Peripheral Neuroectodermal Tumour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and soft tissue; chest wall (Askin tumour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tter-formed Homer-Wright rosettes; neural differentiation markers (NSE, synaptophysin, S100); CD99 positiv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ame EWS-FLI1 or EWS-ERG translocations; all ESFT share same molecular ba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wing’s Sarcoma — Protoco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& Radiological Present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features: pain (most common presenting symptom — typically intermittent initially, then constant); soft tissue swelling (large extraosseous mass component is characteristic of Ewing sarcoma and helps distinguish it from osteosarcoma which tends to have a smaller soft tissue component); local warmth and erythema (may mimic osteomyelitis — the `masquerader` diagnosis); systemic features — fever, malaise, elevated ESR, elevated LDH, elevated WBC; these systemic inflammatory features make Ewing sarcoma the bone tumour most commonly mistaken for osteomyelitis (this is a classic exam scenario — differentiating Ewing sarcoma from osteomyelitis); in a child with a diaphyseal bone lesion + fever + raised inflammatory markers, biopsy before treating as infe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wing’s Sarcoma — Protoco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radiographic features of Ewing sarcoma: diaphyseal location; permeative `moth-eaten` pattern of bone destruction — diffuse permeation through cancellous bone giving an indistinct margin; laminated (onion-skin) periosteal reaction — multiple concentric layers of periosteal new bone; sunburst periosteal reaction (less common but recognised); Codman`s triangle (reactive periosteum lifted by tumour); soft tissue mass (often disproportionately large compared to the bony destruct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2026-05-17T13:42:58Z</dcterms:created>
  <dcterms:modified xsi:type="dcterms:W3CDTF">2026-05-17T13:42:58Z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