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32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piphyseal Growth Plate — Zones & Regul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of Provisional Calcification (ZPC)]]></a:t>
            </a:r>
            <a:br/>
            <a:r>
              <a:rPr lang="en-US" strike="noStrike" sz="1400" spc="0" u="none" cap="none">
                <a:solidFill>
                  <a:srgbClr val="1E293B">
                    <a:alpha val="100000"/>
                  </a:srgbClr>
                </a:solidFill>
                <a:latin typeface="Calibri"/>
              </a:rPr>
              <a:t><![CDATA[The most metaphyseal portion of the physis; transitions into the primary spongiosa of the metaphysis]]></a:t>
            </a:r>
            <a:br/>
            <a:r>
              <a:rPr lang="en-US" strike="noStrike" sz="1400" spc="0" u="none" cap="none">
                <a:solidFill>
                  <a:srgbClr val="1E293B">
                    <a:alpha val="100000"/>
                  </a:srgbClr>
                </a:solidFill>
                <a:latin typeface="Calibri"/>
              </a:rPr>
              <a:t><![CDATA[Hypertrophic chondrocytes undergo apoptosis (programmed cell death); the surrounding matrix becomes calcified (mineralised) — calcium hydroxyapatite is deposited in the cartilage matrix; vascular invasion from the metaphysis brings osteoblasts that replace the calcified cartilage template with woven bone (the primary spongiosa); this is endochondral ossification; the ZPC represents the transition from cartilage to bone]]></a:t>
            </a:r>
            <a:br/>
            <a:r>
              <a:rPr lang="en-US" strike="noStrike" sz="1400" spc="0" u="none" cap="none">
                <a:solidFill>
                  <a:srgbClr val="1E293B">
                    <a:alpha val="100000"/>
                  </a:srgbClr>
                </a:solidFill>
                <a:latin typeface="Calibri"/>
              </a:rPr>
              <a:t><![CDATA[The ZPC is the site of fracture propagation in most Salter-Harris injuries (Types I and II); the calcified cartilage of the ZPC is brittle and vulnerable to shear forces; metaphyseal corner fractures (`bucket handle` fractures) in non-accidental injury (NAI) occur at the ZPC; the ZPC is also the site affected in scurvy — haemorrhage at the ZPC (Trümmerfeld zone) is characteristic; the metaphyseal spongiosa is poorly vascularised and prone to haematogenous osteomyelitis (the vascular loops turn back at the ZPC — stasis of blood → bacterial see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monal & Growth Factor Regulation]]></a:t>
            </a:r>
            <a:br/>
            <a:br/>
            <a:br/>
            <a:br/>
            <a:br/>
            <a:r>
              <a:rPr lang="en-US" strike="noStrike" sz="1400" spc="0" u="none" cap="none">
                <a:solidFill>
                  <a:srgbClr val="1E293B">
                    <a:alpha val="100000"/>
                  </a:srgbClr>
                </a:solidFill>
                <a:latin typeface="Calibri"/>
              </a:rPr>
              <a:t><![CDATA[Regulator]]></a:t>
            </a:r>
            <a:br/>
            <a:r>
              <a:rPr lang="en-US" strike="noStrike" sz="1400" spc="0" u="none" cap="none">
                <a:solidFill>
                  <a:srgbClr val="1E293B">
                    <a:alpha val="100000"/>
                  </a:srgbClr>
                </a:solidFill>
                <a:latin typeface="Calibri"/>
              </a:rPr>
              <a:t><![CDATA[Zone of Action]]></a:t>
            </a:r>
            <a:br/>
            <a:r>
              <a:rPr lang="en-US" strike="noStrike" sz="1400" spc="0" u="none" cap="none">
                <a:solidFill>
                  <a:srgbClr val="1E293B">
                    <a:alpha val="100000"/>
                  </a:srgbClr>
                </a:solidFill>
                <a:latin typeface="Calibri"/>
              </a:rPr>
              <a:t><![CDATA[Effect]]></a:t>
            </a:r>
            <a:br/>
            <a:r>
              <a:rPr lang="en-US" strike="noStrike" sz="1400" spc="0" u="none" cap="none">
                <a:solidFill>
                  <a:srgbClr val="1E293B">
                    <a:alpha val="100000"/>
                  </a:srgbClr>
                </a:solidFill>
                <a:latin typeface="Calibri"/>
              </a:rPr>
              <a:t><![CDATA[Clinical Relev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hormone (GH) / IGF-1]]></a:t>
            </a:r>
            <a:br/>
            <a:r>
              <a:rPr lang="en-US" strike="noStrike" sz="1400" spc="0" u="none" cap="none">
                <a:solidFill>
                  <a:srgbClr val="1E293B">
                    <a:alpha val="100000"/>
                  </a:srgbClr>
                </a:solidFill>
                <a:latin typeface="Calibri"/>
              </a:rPr>
              <a:t><![CDATA[Proliferative zone (primarily)]]></a:t>
            </a:r>
            <a:br/>
            <a:r>
              <a:rPr lang="en-US" strike="noStrike" sz="1400" spc="0" u="none" cap="none">
                <a:solidFill>
                  <a:srgbClr val="1E293B">
                    <a:alpha val="100000"/>
                  </a:srgbClr>
                </a:solidFill>
                <a:latin typeface="Calibri"/>
              </a:rPr>
              <a:t><![CDATA[GH (from anterior pituitary) → stimulates hepatic IGF-1 production; IGF-1 stimulates chondrocyte proliferation in the proliferative zone; also locally produced IGF-1 acts in a paracrine manner; NET EFFECT: increased chondrocyte division → increased longitudinal growth]]></a:t>
            </a:r>
            <a:br/>
            <a:r>
              <a:rPr lang="en-US" strike="noStrike" sz="1400" spc="0" u="none" cap="none">
                <a:solidFill>
                  <a:srgbClr val="1E293B">
                    <a:alpha val="100000"/>
                  </a:srgbClr>
                </a:solidFill>
                <a:latin typeface="Calibri"/>
              </a:rPr>
              <a:t><![CDATA[GH deficiency → short stature (hypopituitary dwarfism); GH excess (acromegaly in adults; gigantism in children before physeal closure) → excessive longitudinal growth; GH therapy for short stature; GH stimulates the proliferative zone — the most clinically significant regulatory axis for longitudinal grow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an Hedgehog (Ihh) / PTHrP axis]]></a:t>
            </a:r>
            <a:br/>
            <a:r>
              <a:rPr lang="en-US" strike="noStrike" sz="1400" spc="0" u="none" cap="none">
                <a:solidFill>
                  <a:srgbClr val="1E293B">
                    <a:alpha val="100000"/>
                  </a:srgbClr>
                </a:solidFill>
                <a:latin typeface="Calibri"/>
              </a:rPr>
              <a:t><![CDATA[Hypertrophic zone (Ihh); proliferative zone (PTHrP)]]></a:t>
            </a:r>
            <a:br/>
            <a:r>
              <a:rPr lang="en-US" strike="noStrike" sz="1400" spc="0" u="none" cap="none">
                <a:solidFill>
                  <a:srgbClr val="1E293B">
                    <a:alpha val="100000"/>
                  </a:srgbClr>
                </a:solidFill>
                <a:latin typeface="Calibri"/>
              </a:rPr>
              <a:t><![CDATA[Ihh is secreted by pre-hypertrophic chondrocytes; it stimulates PTHrP release from the periarticular perichondrium; PTHrP acts back on the proliferative zone to PREVENT premature hypertrophic differentiation (keeps chondrocytes proliferating rather than differentiating); as cells move away from PTHrP, they begin to hypertrophy; Ihh also directly stimulates periosteal bone collar formation and coordinates appositional and endochondral growth]]></a:t>
            </a:r>
            <a:br/>
            <a:r>
              <a:rPr lang="en-US" strike="noStrike" sz="1400" spc="0" u="none" cap="none">
                <a:solidFill>
                  <a:srgbClr val="1E293B">
                    <a:alpha val="100000"/>
                  </a:srgbClr>
                </a:solidFill>
                <a:latin typeface="Calibri"/>
              </a:rPr>
              <a:t><![CDATA[PTHrP deficiency → premature hypertrophic differentiation → accelerated physeal closure → short limbs; Jansen type metaphyseal chondrodysplasia (activating PTH/PTHrP receptor mutation) → delayed hypertrophic differentiation → grossly widened physis → short stature paradoxically (dysregulated grow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yroid hormone (T3/T4)]]></a:t>
            </a:r>
            <a:br/>
            <a:r>
              <a:rPr lang="en-US" strike="noStrike" sz="1400" spc="0" u="none" cap="none">
                <a:solidFill>
                  <a:srgbClr val="1E293B">
                    <a:alpha val="100000"/>
                  </a:srgbClr>
                </a:solidFill>
                <a:latin typeface="Calibri"/>
              </a:rPr>
              <a:t><![CDATA[Reserve and proliferative zones]]></a:t>
            </a:r>
            <a:br/>
            <a:r>
              <a:rPr lang="en-US" strike="noStrike" sz="1400" spc="0" u="none" cap="none">
                <a:solidFill>
                  <a:srgbClr val="1E293B">
                    <a:alpha val="100000"/>
                  </a:srgbClr>
                </a:solidFill>
                <a:latin typeface="Calibri"/>
              </a:rPr>
              <a:t><![CDATA[Thyroid hormone is essential for normal chondrocyte maturation and differentiation; it promotes hypertrophic differentiation and ossification; without it, the physis is disorganised and growth is stunted]]></a:t>
            </a:r>
            <a:br/>
            <a:r>
              <a:rPr lang="en-US" strike="noStrike" sz="1400" spc="0" u="none" cap="none">
                <a:solidFill>
                  <a:srgbClr val="1E293B">
                    <a:alpha val="100000"/>
                  </a:srgbClr>
                </a:solidFill>
                <a:latin typeface="Calibri"/>
              </a:rPr>
              <a:t><![CDATA[Hypothyroidism in children → delayed skeletal maturation (bone age lags behind chronological age); short stature; delayed tooth eruption; myxoedema; epiphyseal dysgenesis (irregular, fragmented epiphyses visible on X-ray); cretinism if untreated; hypothyroidism is a treatable cause of short stature — always check TF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x steroids (oestrogen/testosterone)]]></a:t>
            </a:r>
            <a:br/>
            <a:r>
              <a:rPr lang="en-US" strike="noStrike" sz="1400" spc="0" u="none" cap="none">
                <a:solidFill>
                  <a:srgbClr val="1E293B">
                    <a:alpha val="100000"/>
                  </a:srgbClr>
                </a:solidFill>
                <a:latin typeface="Calibri"/>
              </a:rPr>
              <a:t><![CDATA[All zones]]></a:t>
            </a:r>
            <a:br/>
            <a:r>
              <a:rPr lang="en-US" strike="noStrike" sz="1400" spc="0" u="none" cap="none">
                <a:solidFill>
                  <a:srgbClr val="1E293B">
                    <a:alpha val="100000"/>
                  </a:srgbClr>
                </a:solidFill>
                <a:latin typeface="Calibri"/>
              </a:rPr>
              <a:t><![CDATA[At low levels (early puberty): oestrogen (both males and females — converted from testosterone by aromatase) stimulates the growth spurt by increasing GH pulse amplitude and IGF-1 production; at high levels (later puberty): oestrogen accelerates physeal senescence and eventual closure (fusion); testosterone has a similar but less potent effect on physeal closure (acts largely via aromatisation to oestrogen)]]></a:t>
            </a:r>
            <a:br/>
            <a:r>
              <a:rPr lang="en-US" strike="noStrike" sz="1400" spc="0" u="none" cap="none">
                <a:solidFill>
                  <a:srgbClr val="1E293B">
                    <a:alpha val="100000"/>
                  </a:srgbClr>
                </a:solidFill>
                <a:latin typeface="Calibri"/>
              </a:rPr>
              <a:t><![CDATA[Precocious puberty → early growth spurt but premature physeal fusion → short final height; delayed puberty → prolonged growth → tall stature; oestrogen (not testosterone) is the primary mediator of physeal closure — demonstrated by aromatase-deficient males (estrogen-insensitive) who grow extremely tall because physes never close; oestrogen treatment is used to accelerate physeal closure in tall sta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GFR3 (fibroblast growth factor receptor 3)]]></a:t>
            </a:r>
            <a:br/>
            <a:r>
              <a:rPr lang="en-US" strike="noStrike" sz="1400" spc="0" u="none" cap="none">
                <a:solidFill>
                  <a:srgbClr val="1E293B">
                    <a:alpha val="100000"/>
                  </a:srgbClr>
                </a:solidFill>
                <a:latin typeface="Calibri"/>
              </a:rPr>
              <a:t><![CDATA[Proliferative zone]]></a:t>
            </a:r>
            <a:br/>
            <a:r>
              <a:rPr lang="en-US" strike="noStrike" sz="1400" spc="0" u="none" cap="none">
                <a:solidFill>
                  <a:srgbClr val="1E293B">
                    <a:alpha val="100000"/>
                  </a:srgbClr>
                </a:solidFill>
                <a:latin typeface="Calibri"/>
              </a:rPr>
              <a:t><![CDATA[Normally a NEGATIVE regulator of chondrocyte proliferation (inhibits excessive growth); gain-of-function mutation → constitutive inhibition of proliferation]]></a:t>
            </a:r>
            <a:br/>
            <a:r>
              <a:rPr lang="en-US" strike="noStrike" sz="1400" spc="0" u="none" cap="none">
                <a:solidFill>
                  <a:srgbClr val="1E293B">
                    <a:alpha val="100000"/>
                  </a:srgbClr>
                </a:solidFill>
                <a:latin typeface="Calibri"/>
              </a:rPr>
              <a:t><![CDATA[Achondroplasia (autosomal dominant; FGFR3 Gly380Arg mutation — gain-of-function; constitutively active inhibition of proliferative zone chondrocyte division → rhizomelic short stature — proximal limbs shorter than distal; normal trunk; trident hand; megalocephaly; spinal stenosis); homozygous achondroplasia is lethal; thanatophoric dysplasia = lethal FGFR3 m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s]]></a:t>
            </a:r>
            <a:br/>
            <a:r>
              <a:rPr lang="en-US" strike="noStrike" sz="1400" spc="0" u="none" cap="none">
                <a:solidFill>
                  <a:srgbClr val="1E293B">
                    <a:alpha val="100000"/>
                  </a:srgbClr>
                </a:solidFill>
                <a:latin typeface="Calibri"/>
              </a:rPr>
              <a:t><![CDATA[Proliferative zone]]></a:t>
            </a:r>
            <a:br/>
            <a:r>
              <a:rPr lang="en-US" strike="noStrike" sz="1400" spc="0" u="none" cap="none">
                <a:solidFill>
                  <a:srgbClr val="1E293B">
                    <a:alpha val="100000"/>
                  </a:srgbClr>
                </a:solidFill>
                <a:latin typeface="Calibri"/>
              </a:rPr>
              <a:t><![CDATA[Excess glucocorticoids (endogenous — Cushing`s; exogenous — therapeutic steroids) reduce chondrocyte proliferation; reduce IGF-1 production; impair mineralisation; net effect: reduced linear growth in children; growth arrest lines (Harris lines) on X-ray]]></a:t>
            </a:r>
            <a:br/>
            <a:r>
              <a:rPr lang="en-US" strike="noStrike" sz="1400" spc="0" u="none" cap="none">
                <a:solidFill>
                  <a:srgbClr val="1E293B">
                    <a:alpha val="100000"/>
                  </a:srgbClr>
                </a:solidFill>
                <a:latin typeface="Calibri"/>
              </a:rPr>
              <a:t><![CDATA[Steroids are one of the most important iatrogenic causes of growth retardation in children; inhaled steroids at high doses may affect growth; systemic steroids (e.g., for juvenile idiopathic arthritis) have a significant impact; growth monitoring is mandatory in children on long-term steroi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lter-Harris Classification — Physeal Fractures]]></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Fracture Pattern]]></a:t>
            </a:r>
            <a:br/>
            <a:r>
              <a:rPr lang="en-US" strike="noStrike" sz="1400" spc="0" u="none" cap="none">
                <a:solidFill>
                  <a:srgbClr val="1E293B">
                    <a:alpha val="100000"/>
                  </a:srgbClr>
                </a:solidFill>
                <a:latin typeface="Calibri"/>
              </a:rPr>
              <a:t><![CDATA[Zone Involved]]></a:t>
            </a:r>
            <a:br/>
            <a:r>
              <a:rPr lang="en-US" strike="noStrike" sz="1400" spc="0" u="none" cap="none">
                <a:solidFill>
                  <a:srgbClr val="1E293B">
                    <a:alpha val="100000"/>
                  </a:srgbClr>
                </a:solidFill>
                <a:latin typeface="Calibri"/>
              </a:rPr>
              <a:t><![CDATA[Growth Arrest Risk]]></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alter RB, Harris WR. Injuries involving the epiphyseal plate. J Bone Joint Surg Am. 1963;45(3):587–622.]]></a:t>
            </a:r>
            <a:br/>
            <a:r>
              <a:rPr lang="en-US" strike="noStrike" sz="1200" spc="0" u="none" cap="none">
                <a:solidFill>
                  <a:srgbClr val="1E293B">
                    <a:alpha val="100000"/>
                  </a:srgbClr>
                </a:solidFill>
                <a:latin typeface="Calibri"/>
              </a:rPr>
              <a:t><![CDATA[Mackie EJ et al. Endochondral ossification — how cartilage is converted into bone in the developing skeleton. Int J Biochem Cell Biol. 2008.]]></a:t>
            </a:r>
            <a:br/>
            <a:r>
              <a:rPr lang="en-US" strike="noStrike" sz="1200" spc="0" u="none" cap="none">
                <a:solidFill>
                  <a:srgbClr val="1E293B">
                    <a:alpha val="100000"/>
                  </a:srgbClr>
                </a:solidFill>
                <a:latin typeface="Calibri"/>
              </a:rPr>
              <a:t><![CDATA[Kronenberg HM. Developmental regulation of the growth plate. Nature. 2003;423(6937):332–336.]]></a:t>
            </a:r>
            <a:br/>
            <a:r>
              <a:rPr lang="en-US" strike="noStrike" sz="1200" spc="0" u="none" cap="none">
                <a:solidFill>
                  <a:srgbClr val="1E293B">
                    <a:alpha val="100000"/>
                  </a:srgbClr>
                </a:solidFill>
                <a:latin typeface="Calibri"/>
              </a:rPr>
              <a:t><![CDATA[Shim KS. Pubertal growth and epiphyseal fusion. Ann Pediatr Endocrinol Metab. 2015.]]></a:t>
            </a:r>
            <a:br/>
            <a:r>
              <a:rPr lang="en-US" strike="noStrike" sz="1200" spc="0" u="none" cap="none">
                <a:solidFill>
                  <a:srgbClr val="1E293B">
                    <a:alpha val="100000"/>
                  </a:srgbClr>
                </a:solidFill>
                <a:latin typeface="Calibri"/>
              </a:rPr>
              <a:t><![CDATA[Brighton CT. Structure and function of the growth plate. Clin Orthop Relat Res. 1978.]]></a:t>
            </a:r>
            <a:br/>
            <a:r>
              <a:rPr lang="en-US" strike="noStrike" sz="1200" spc="0" u="none" cap="none">
                <a:solidFill>
                  <a:srgbClr val="1E293B">
                    <a:alpha val="100000"/>
                  </a:srgbClr>
                </a:solidFill>
                <a:latin typeface="Calibri"/>
              </a:rPr>
              <a:t><![CDATA[Jaramillo D. Infection — musculoskeletal. Pediatr Radiol. 2011.]]></a:t>
            </a:r>
            <a:br/>
            <a:r>
              <a:rPr lang="en-US" strike="noStrike" sz="1200" spc="0" u="none" cap="none">
                <a:solidFill>
                  <a:srgbClr val="1E293B">
                    <a:alpha val="100000"/>
                  </a:srgbClr>
                </a:solidFill>
                <a:latin typeface="Calibri"/>
              </a:rPr>
              <a:t><![CDATA[Langenskiöld A. Surgical treatment of partial closure of the growth plate. J Pediatr Orthop. 1981.]]></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Zones: reserve (resting), proliferative, hypertrophic (maturation, degeneration, provisional calcification). Regulation: Ihh/PTHrP feedback loop, GH/IGF‑1 axis, local factors (TGF‑β, BMPs, FGFs, Wnt). Hypertrophic zone is weakest → site of Salter‑Harris fractures. Vascular invasion and endochondral ossification occur at metaphyseal side. Clinical: growth arrest, bar formation, angular deformity after physeal injury; SCFE affects hypertrophic zone. Imaging: physeal widening (rickets), metaphyseal lines (growth arrest 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piphyseal Growth Plate — Zones & Regul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inical Importance]]></a:t>
            </a:r>
            <a:br/>
            <a:br/>
            <a:r>
              <a:rPr lang="en-US" strike="noStrike" sz="1400" spc="0" u="none" cap="none">
                <a:solidFill>
                  <a:srgbClr val="1E293B">
                    <a:alpha val="100000"/>
                  </a:srgbClr>
                </a:solidFill>
                <a:latin typeface="Calibri"/>
              </a:rPr>
              <a:t><![CDATA[The epiphyseal growth plate (physis) is the specialised hyaline cartilage structure responsible for longitudinal bone growth in children. Situated between the epiphysis and metaphysis of long bones, it is the most metabolically active and structurally vulnerable region of the growing skeleton. Physeal injuries account for approximately 15–30% of all paediatric fractures, and damage to the growth plate can result in growth arrest, angular deformity, and leg length discrepancy — potentially the most serious complication in paediatric orthopaedics. Understanding the architecture, cellular biology, and hormonal regulation of the physis is fundamental to understanding paediatric fracture patterns, growth disorders, and the Salter-Harris cla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itudinal bone growth: endochondral ossification at the growth plate accounts for all longitudinal bone growth in children; the physis contributes 70–80% of the total longitudinal growth of the limb (the femoral distal physis and tibial proximal physis contribute the most — approximately 37% and 28% of total lower limb length respectively); the remaining 20–30% comes from appositional growth (periosteal ossification, which increases bone width); understanding which physes contribute most to limb length helps predict the impact of premature physeal clo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ve contributions to limb length — the `rule of thirds`: upper limb — proximal humerus (80% of humeral growth); distal radius (80% of radial growth); lower limb — distal femur (70% of femoral growth — the most important single physis in the body); proximal tibia (57% of tibial growth); these contributions explain why injuries to the distal femoral and proximal tibial physes have the greatest potential for growth disturbance; a premature closure of the distal femoral physis in a 6-year-old can result in several centimetres of leg length discrepa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s of the Growth Plate]]></a:t>
            </a:r>
            <a:br/>
            <a:br/>
            <a:r>
              <a:rPr lang="en-US" strike="noStrike" sz="1400" spc="0" u="none" cap="none">
                <a:solidFill>
                  <a:srgbClr val="1E293B">
                    <a:alpha val="100000"/>
                  </a:srgbClr>
                </a:solidFill>
                <a:latin typeface="Calibri"/>
              </a:rPr>
              <a:t><![CDATA[The growth plate is organised into four histologically and functionally distinct zones, arranged from the epiphysis (top) to the metaphysis (bottom). Each zone has a specific cellular function, and the susceptibility of each zone to injury and disease has clinical i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a:t>
            </a:r>
            <a:b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Cell Type & Function]]></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of Reserve (Resting)]]></a:t>
            </a:r>
            <a:br/>
            <a:r>
              <a:rPr lang="en-US" strike="noStrike" sz="1400" spc="0" u="none" cap="none">
                <a:solidFill>
                  <a:srgbClr val="1E293B">
                    <a:alpha val="100000"/>
                  </a:srgbClr>
                </a:solidFill>
                <a:latin typeface="Calibri"/>
              </a:rPr>
              <a:t><![CDATA[Immediately adjacent to the epiphysis; the most epiphyseal zone]]></a:t>
            </a:r>
            <a:br/>
            <a:r>
              <a:rPr lang="en-US" strike="noStrike" sz="1400" spc="0" u="none" cap="none">
                <a:solidFill>
                  <a:srgbClr val="1E293B">
                    <a:alpha val="100000"/>
                  </a:srgbClr>
                </a:solidFill>
                <a:latin typeface="Calibri"/>
              </a:rPr>
              <a:t><![CDATA[Small, scattered chondrocytes with abundant lipid and glycogen stores; relatively quiescent; these cells serve as stem cells that replenish the proliferating zone; they anchor the growth plate to the epiphysis; the extracellular matrix is rich in type II collagen and proteoglycans]]></a:t>
            </a:r>
            <a:br/>
            <a:r>
              <a:rPr lang="en-US" strike="noStrike" sz="1400" spc="0" u="none" cap="none">
                <a:solidFill>
                  <a:srgbClr val="1E293B">
                    <a:alpha val="100000"/>
                  </a:srgbClr>
                </a:solidFill>
                <a:latin typeface="Calibri"/>
              </a:rPr>
              <a:t><![CDATA[The reserve zone is the site of injury in Salter-Harris Type V (crush) injuries; diseases affecting this zone: vitamin C deficiency (scurvy) — impairs collagen synthesis → reserve zone cartilage fails; hypothyroidism — impairs chondrocyte maturation → enchondral ossification arrested at this level; mucopolysaccharidoses (impaired glycosaminoglycan degradation → accumulation in cartil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of Proliferation]]></a:t>
            </a:r>
            <a:br/>
            <a:r>
              <a:rPr lang="en-US" strike="noStrike" sz="1400" spc="0" u="none" cap="none">
                <a:solidFill>
                  <a:srgbClr val="1E293B">
                    <a:alpha val="100000"/>
                  </a:srgbClr>
                </a:solidFill>
                <a:latin typeface="Calibri"/>
              </a:rPr>
              <a:t><![CDATA[Below the reserve zone; the main proliferative engine]]></a:t>
            </a:r>
            <a:br/>
            <a:r>
              <a:rPr lang="en-US" strike="noStrike" sz="1400" spc="0" u="none" cap="none">
                <a:solidFill>
                  <a:srgbClr val="1E293B">
                    <a:alpha val="100000"/>
                  </a:srgbClr>
                </a:solidFill>
                <a:latin typeface="Calibri"/>
              </a:rPr>
              <a:t><![CDATA[Chondrocytes actively divide (mitosis) and arrange themselves into characteristic longitudinal columns (`palisades` or `stacks`); this columnar arrangement is unique to the physis and drives longitudinal growth by adding new cells distally; cells are flattened and organised; produces abundant type II collagen matrix; growth hormone (GH) acts via IGF-1 to stimulate chondrocyte proliferation in this zone]]></a:t>
            </a:r>
            <a:br/>
            <a:r>
              <a:rPr lang="en-US" strike="noStrike" sz="1400" spc="0" u="none" cap="none">
                <a:solidFill>
                  <a:srgbClr val="1E293B">
                    <a:alpha val="100000"/>
                  </a:srgbClr>
                </a:solidFill>
                <a:latin typeface="Calibri"/>
              </a:rPr>
              <a:t><![CDATA[The proliferative zone is the `engine` of longitudinal growth; GH deficiency → reduced proliferation → short stature; achondroplasia (FGFR3 gain-of-function mutation) → constitutively inhibited proliferation → short stature; the palisaded column arrangement is the histological hallmark of a healthy growth p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piphyseal Growth Plate — Zones & Regul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of Hypertrophy]]></a:t>
            </a:r>
            <a:br/>
            <a:r>
              <a:rPr lang="en-US" strike="noStrike" sz="1400" spc="0" u="none" cap="none">
                <a:solidFill>
                  <a:srgbClr val="1E293B">
                    <a:alpha val="100000"/>
                  </a:srgbClr>
                </a:solidFill>
                <a:latin typeface="Calibri"/>
              </a:rPr>
              <a:t><![CDATA[Below the proliferative zone; the largest chondrocytes are here]]></a:t>
            </a:r>
            <a:br/>
            <a:r>
              <a:rPr lang="en-US" strike="noStrike" sz="1400" spc="0" u="none" cap="none">
                <a:solidFill>
                  <a:srgbClr val="1E293B">
                    <a:alpha val="100000"/>
                  </a:srgbClr>
                </a:solidFill>
                <a:latin typeface="Calibri"/>
              </a:rPr>
              <a:t><![CDATA[Chondrocytes dramatically enlarge (hypertrophy — up to 10× their original volume); cell enlargement accounts for the majority of the longitudinal growth actually achieved (not cell division alone); chondrocytes begin to express alkaline phosphatase (ALP) and prepare the matrix for mineralisation; PTHrP (parathyroid hormone-related protein) prevents premature hypertrophic differentiation — its deficiency accelerates closure; Indian hedgehog (Ihh) and PTHrP form a negative feedback loop that coordinates the rate of hypertrophic differentiation]]></a:t>
            </a:r>
            <a:br/>
            <a:r>
              <a:rPr lang="en-US" strike="noStrike" sz="1400" spc="0" u="none" cap="none">
                <a:solidFill>
                  <a:srgbClr val="1E293B">
                    <a:alpha val="100000"/>
                  </a:srgbClr>
                </a:solidFill>
                <a:latin typeface="Calibri"/>
              </a:rPr>
              <a:t><![CDATA[The hypertrophic zone is the WEAKEST zone of the growth plate — the hypertrophic cells have large lacunae with thin surrounding matrix; Salter-Harris fractures typically propagate through this zone (the zone of provisional calcification is at the base — see below); SUFE (slipped upper femoral epiphysis) — the epiphysis slips through the hypertrophic zone; rickets — defective mineralisation of the hypertrophic zone causes widening of the physis (the hypertrophic cells accumulate without mineralisation) — the classic `widened` physis and metaphyseal fraying on X-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6">
  <a:themeElements>
    <a:clrScheme name="Theme1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2026-05-17T13:54:09Z</dcterms:created>
  <dcterms:modified xsi:type="dcterms:W3CDTF">2026-05-17T13:54:09Z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