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presProps" Target="presProps.xml"/>
  <Relationship Id="rId15" Type="http://schemas.openxmlformats.org/officeDocument/2006/relationships/viewProps" Target="viewProps.xml"/>
  <Relationship Id="rId1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393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lbow Dislocations — Terrible Triad]]></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Terrible Triad of Elbow]]></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lbow Dislocations — Terrible Triad]]></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errible triad = posterior elbow dislocation + radial head fracture + coronoid fracture. Highly unstable pattern, requires surgical fixation of all components. Goal: concentric reduction + early mobilization in stable arc. Complications: stiffness, recurrent instability, arthritis, heterotopic o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he terrible triad injury of the elbow is a severe and unstable injury pattern consisting of elbow dislocation associated with fractures of the radial head and the coronoid process of the ulna. This injury pattern is called the “terrible triad” because it historically carried poor outcomes due to persistent instability, stiffness, and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n surgical techniques and improved understanding of elbow biomechanics have significantly improved outcomes. Treatment typically involves surgical stabilization including fixation or replacement of the radial head, repair of the coronoid fracture, and reconstruction of the lateral collateral ligament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elbow joint is composed of three articul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oulnar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oradial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radioulnar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ty of the elbow is maintained by both bony and ligamentous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process – anterior bony stabiliz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 secondary valgus stabiliz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collateral ligament (LCL)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collateral ligament (MC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terrible triad injuries, disruption of these structures leads to severe instability of the elbow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load applied to forea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lgus force combined with sup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olateral rotatory instability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mechanism produces sequential failure of stabilizing structures leading to elbow dislocation and associa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s of the Terrible Triad]]></a:t>
            </a:r>
            <a:br/>
            <a:br/>
            <a:br/>
            <a:br/>
            <a:br/>
            <a:br/>
            <a:br/>
            <a:b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bow dislocation]]></a:t>
            </a:r>
            <a:br/>
            <a:r>
              <a:rPr lang="en-US" strike="noStrike" sz="1400" spc="0" u="none" cap="none">
                <a:solidFill>
                  <a:srgbClr val="1E293B">
                    <a:alpha val="100000"/>
                  </a:srgbClr>
                </a:solidFill>
                <a:latin typeface="Calibri"/>
              </a:rPr>
              <a:t><![CDATA[Usually posterior or posterolater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fracture]]></a:t>
            </a:r>
            <a:br/>
            <a:r>
              <a:rPr lang="en-US" strike="noStrike" sz="1400" spc="0" u="none" cap="none">
                <a:solidFill>
                  <a:srgbClr val="1E293B">
                    <a:alpha val="100000"/>
                  </a:srgbClr>
                </a:solidFill>
                <a:latin typeface="Calibri"/>
              </a:rPr>
              <a:t><![CDATA[Often comminu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fracture]]></a:t>
            </a:r>
            <a:br/>
            <a:r>
              <a:rPr lang="en-US" strike="noStrike" sz="1400" spc="0" u="none" cap="none">
                <a:solidFill>
                  <a:srgbClr val="1E293B">
                    <a:alpha val="100000"/>
                  </a:srgbClr>
                </a:solidFill>
                <a:latin typeface="Calibri"/>
              </a:rPr>
              <a:t><![CDATA[Typically small tip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elbow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ited elbow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tability of th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sible neurovascular comprom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careful neurovascular examination is essential to identify injury to the ulnar, median, or radial nerv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radiographs of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fractur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D CT reconstruction for surgical plan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imaging is particularly helpful in identifying the extent of coronoid and radial hea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The primary goal of treatment is to restore elbow stability and allow early motion to preve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b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Purpo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head fixation or replacement]]></a:t>
            </a:r>
            <a:br/>
            <a:r>
              <a:rPr lang="en-US" strike="noStrike" sz="1400" spc="0" u="none" cap="none">
                <a:solidFill>
                  <a:srgbClr val="1E293B">
                    <a:alpha val="100000"/>
                  </a:srgbClr>
                </a:solidFill>
                <a:latin typeface="Calibri"/>
              </a:rPr>
              <a:t><![CDATA[Restore lateral column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onoid fracture fixation]]></a:t>
            </a:r>
            <a:br/>
            <a:r>
              <a:rPr lang="en-US" strike="noStrike" sz="1400" spc="0" u="none" cap="none">
                <a:solidFill>
                  <a:srgbClr val="1E293B">
                    <a:alpha val="100000"/>
                  </a:srgbClr>
                </a:solidFill>
                <a:latin typeface="Calibri"/>
              </a:rPr>
              <a:t><![CDATA[Restore anterior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CL repair]]></a:t>
            </a:r>
            <a:br/>
            <a:r>
              <a:rPr lang="en-US" strike="noStrike" sz="1400" spc="0" u="none" cap="none">
                <a:solidFill>
                  <a:srgbClr val="1E293B">
                    <a:alpha val="100000"/>
                  </a:srgbClr>
                </a:solidFill>
                <a:latin typeface="Calibri"/>
              </a:rPr>
              <a:t><![CDATA[Restore ligamentous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fixation (rare)]]></a:t>
            </a:r>
            <a:br/>
            <a:r>
              <a:rPr lang="en-US" strike="noStrike" sz="1400" spc="0" u="none" cap="none">
                <a:solidFill>
                  <a:srgbClr val="1E293B">
                    <a:alpha val="100000"/>
                  </a:srgbClr>
                </a:solidFill>
                <a:latin typeface="Calibri"/>
              </a:rPr>
              <a:t><![CDATA[Used in persisten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a:t>
            </a:r>
            <a:br/>
            <a:br/>
            <a:br/>
            <a:r>
              <a:rPr lang="en-US" strike="noStrike" sz="1400" spc="0" u="none" cap="none">
                <a:solidFill>
                  <a:srgbClr val="1E293B">
                    <a:alpha val="100000"/>
                  </a:srgbClr>
                </a:solidFill>
                <a:latin typeface="Calibri"/>
              </a:rPr>
              <a:t><![CDATA[Early controlled mo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lbow Dislocations — Terrible Triad]]></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for range of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void prolonged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strengthening exerci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Elbow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curren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terotopic o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Terrible triad = elbow dislocation + radial head fracture + coronoid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usually posterolateral rotatory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ases require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tion is critical to prevent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5">
  <a:themeElements>
    <a:clrScheme name="Theme7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2026-06-13T13:34:18Z</dcterms:created>
  <dcterms:modified xsi:type="dcterms:W3CDTF">2026-06-13T13:34:18Z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