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VT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thods are particularly useful in patients who cannot receive pharmacological prophylaxis due to bleeding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Prophylaxis]]></a:t>
            </a:r>
            <a:br/>
            <a:br/>
            <a:br/>
            <a:r>
              <a:rPr lang="en-US" strike="noStrike" sz="1400" spc="0" u="none" cap="none">
                <a:solidFill>
                  <a:srgbClr val="1E293B">
                    <a:alpha val="100000"/>
                  </a:srgbClr>
                </a:solidFill>
                <a:latin typeface="Calibri"/>
              </a:rPr>
              <a:t><![CDATA[Anticoagulant medications are widely used to prevent thrombus forma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a:t>
            </a:r>
            <a:br/>
            <a:r>
              <a:rPr lang="en-US" strike="noStrike" sz="1400" spc="0" u="none" cap="none">
                <a:solidFill>
                  <a:srgbClr val="1E293B">
                    <a:alpha val="100000"/>
                  </a:srgbClr>
                </a:solidFill>
                <a:latin typeface="Calibri"/>
              </a:rPr>
              <a:t><![CDATA[Inhibits factor 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fractionated heparin]]></a:t>
            </a:r>
            <a:br/>
            <a:r>
              <a:rPr lang="en-US" strike="noStrike" sz="1400" spc="0" u="none" cap="none">
                <a:solidFill>
                  <a:srgbClr val="1E293B">
                    <a:alpha val="100000"/>
                  </a:srgbClr>
                </a:solidFill>
                <a:latin typeface="Calibri"/>
              </a:rPr>
              <a:t><![CDATA[Enhances antithrombin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oral anticoagulants]]></a:t>
            </a:r>
            <a:br/>
            <a:r>
              <a:rPr lang="en-US" strike="noStrike" sz="1400" spc="0" u="none" cap="none">
                <a:solidFill>
                  <a:srgbClr val="1E293B">
                    <a:alpha val="100000"/>
                  </a:srgbClr>
                </a:solidFill>
                <a:latin typeface="Calibri"/>
              </a:rPr>
              <a:t><![CDATA[Factor Xa or thrombin inhib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farin]]></a:t>
            </a:r>
            <a:br/>
            <a:r>
              <a:rPr lang="en-US" strike="noStrike" sz="1400" spc="0" u="none" cap="none">
                <a:solidFill>
                  <a:srgbClr val="1E293B">
                    <a:alpha val="100000"/>
                  </a:srgbClr>
                </a:solidFill>
                <a:latin typeface="Calibri"/>
              </a:rPr>
              <a:t><![CDATA[Vitamin K antagon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is the most commonly used pharmacological prophylaxis in orthopaedic surgery due to its predictable anticoagulant effect and ease of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tion of Prophylaxis]]></a:t>
            </a:r>
            <a:br/>
            <a:br/>
            <a:br/>
            <a:r>
              <a:rPr lang="en-US" strike="noStrike" sz="1400" spc="0" u="none" cap="none">
                <a:solidFill>
                  <a:srgbClr val="1E293B">
                    <a:alpha val="100000"/>
                  </a:srgbClr>
                </a:solidFill>
                <a:latin typeface="Calibri"/>
              </a:rPr>
              <a:t><![CDATA[The duration of prophylaxis depends on the type of surger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Recommended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br/>
            <a:r>
              <a:rPr lang="en-US" strike="noStrike" sz="1400" spc="0" u="none" cap="none">
                <a:solidFill>
                  <a:srgbClr val="1E293B">
                    <a:alpha val="100000"/>
                  </a:srgbClr>
                </a:solidFill>
                <a:latin typeface="Calibri"/>
              </a:rPr>
              <a:t><![CDATA[10–14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coagulation]]></a:t>
            </a:r>
            <a:br/>
            <a:br/>
            <a:br/>
            <a:r>
              <a:rPr lang="en-US" strike="noStrike" sz="1400" spc="0" u="none" cap="none">
                <a:solidFill>
                  <a:srgbClr val="1E293B">
                    <a:alpha val="100000"/>
                  </a:srgbClr>
                </a:solidFill>
                <a:latin typeface="Calibri"/>
              </a:rPr>
              <a:t><![CDATA[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parin induced 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inter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rthopaedic surgery increases risk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 explains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nd knee arthroplasty carry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is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commonly used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 for Venous Thromboembolism.]]></a:t>
            </a:r>
            <a:br/>
            <a:r>
              <a:rPr lang="en-US" strike="noStrike" sz="1200" spc="0" u="none" cap="none">
                <a:solidFill>
                  <a:srgbClr val="1E293B">
                    <a:alpha val="100000"/>
                  </a:srgbClr>
                </a:solidFill>
                <a:latin typeface="Calibri"/>
              </a:rPr>
              <a:t><![CDATA[4. 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VT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isk high in hip/knee arthroplasty, hip fracture surgery, pelvic/acetabular trauma, prolonged immobility. Options: LMWH, DOACs (apixaban/rivaroxaban), aspirin (selected low‑risk arthroplasty), mechanical methods (IPC/stockings). Duration: 10–14 days minimum; up to 35 days after hip fracture/arthroplasty. Balance bleeding risk (neuraxial anesthesia timing) with VTE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eep vein thrombosis (DVT) is a serious complication that may occur after orthopaedic trauma or surgery. It involves the formation of thrombi within the deep venous system, most commonly in the veins of the lower limbs. If untreated, these thrombi may dislodge and travel to the lungs, resulting in pulmonary embolism (PE), which can be life-threa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patients are particularly susceptible to venous thromboembolism because surgery and trauma lead to endothelial injury, venous stasis, and hypercoagulability. Major procedures such as hip replacement, knee replacement, and pelvic or lower limb fractures significantly increase the risk of thromboembolic ev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prevention of DVT using pharmacological and mechanical methods forms an essential component of perioperative orthopaedic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Hip fracture surgery carries one of the highest risks of venous thromboembolism in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a:t>
            </a:r>
            <a:br/>
            <a:br/>
            <a:br/>
            <a:r>
              <a:rPr lang="en-US" strike="noStrike" sz="1400" spc="0" u="none" cap="none">
                <a:solidFill>
                  <a:srgbClr val="1E293B">
                    <a:alpha val="100000"/>
                  </a:srgbClr>
                </a:solidFill>
                <a:latin typeface="Calibri"/>
              </a:rPr>
              <a:t><![CDATA[The development of venous thrombosis is explained by Virchow triad, which describes three major factors that contribut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us stasis]]></a:t>
            </a:r>
            <a:br/>
            <a:r>
              <a:rPr lang="en-US" strike="noStrike" sz="1400" spc="0" u="none" cap="none">
                <a:solidFill>
                  <a:srgbClr val="1E293B">
                    <a:alpha val="100000"/>
                  </a:srgbClr>
                </a:solidFill>
                <a:latin typeface="Calibri"/>
              </a:rPr>
              <a:t><![CDATA[Reduced blood flow due to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thelial injury]]></a:t>
            </a:r>
            <a:br/>
            <a:r>
              <a:rPr lang="en-US" strike="noStrike" sz="1400" spc="0" u="none" cap="none">
                <a:solidFill>
                  <a:srgbClr val="1E293B">
                    <a:alpha val="100000"/>
                  </a:srgbClr>
                </a:solidFill>
                <a:latin typeface="Calibri"/>
              </a:rPr>
              <a:t><![CDATA[Damage to vessel wall during trauma 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coagulability]]></a:t>
            </a:r>
            <a:br/>
            <a:r>
              <a:rPr lang="en-US" strike="noStrike" sz="1400" spc="0" u="none" cap="none">
                <a:solidFill>
                  <a:srgbClr val="1E293B">
                    <a:alpha val="100000"/>
                  </a:srgbClr>
                </a:solidFill>
                <a:latin typeface="Calibri"/>
              </a:rPr>
              <a:t><![CDATA[Increased clotting tend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auma and surgery frequently involve all three elements of Virchow triad, making patients particularly vulnerabl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r>
              <a:rPr lang="en-US" strike="noStrike" sz="1400" spc="0" u="none" cap="none">
                <a:solidFill>
                  <a:srgbClr val="1E293B">
                    <a:alpha val="100000"/>
                  </a:srgbClr>
                </a:solidFill>
                <a:latin typeface="Calibri"/>
              </a:rPr>
              <a:t><![CDATA[Multiple patient-related and procedure-related factors influence the risk of developing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Related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ious history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herited thrombophil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orthopaedic procedures, hip and knee arthroplasty are associated with the highest incidence of venous thrombo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Deep vein thrombosis may be asymptomatic in many patients. When symptoms occur, they are usually related to obstruction of venous outflow and local inflam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f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of the affec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red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deep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lated superficial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cases may present with pulmonary embolism characterized by shortness of breath, chest pain, tachycardia, and hypox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The diagnosis of DVT requires a combination of clinical evaluation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dimer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ulmonary angiography for pulmonary 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ultrasound is the most commonly used diagnostic tool because it is non-invasive and highly sensitive for detecting proximal venous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ophylaxis]]></a:t>
            </a:r>
            <a:br/>
            <a:br/>
            <a:br/>
            <a:r>
              <a:rPr lang="en-US" strike="noStrike" sz="1400" spc="0" u="none" cap="none">
                <a:solidFill>
                  <a:srgbClr val="1E293B">
                    <a:alpha val="100000"/>
                  </a:srgbClr>
                </a:solidFill>
                <a:latin typeface="Calibri"/>
              </a:rPr>
              <a:t><![CDATA[Mechanical methods aim to prevent venous stasis by improving venous return from the lower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ted compression stock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ittent pneumatic compression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2026-07-29T15:44:38Z</dcterms:created>
  <dcterms:modified xsi:type="dcterms:W3CDTF">2026-07-29T15:44:38Z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