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7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Frykman & AO/OTA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classification: an 8-type classification based on (1) extra-articular vs intra-articular involvement of the radiocarpal joint and DRUJ; (2) presence or absence of associated ulnar styloid fracture; Types I–IV are without ulnar styloid fracture; Types V–VIII are the same patterns with concurrent ulnar styloid fracture; higher Frykman types are associated with greater instability and worse prognosis; Type VIII (intra-articular radiocarpal + DRUJ involvement + ulnar styloid fracture) is the most complex; the Frykman classification is commonly used in the UK and in ex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/OTA classification: A (extra-articular), B (partial articular), C (complete articular — the most clinically relevant distinction); C3 fractures (complete articular, multifragmentary — highly comminuted intra-articular fractures) are the most challenging to manage and most commonly require surgical fixation; used in research and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& Acceptable Red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radiological parameters post-reduction (British Orthopaedic Association/BSSH guidelines): radial shortening <3 mm (ulnar variance ≤ neutral); dorsal tilt <10° (ideally restore volar tilt); radial inclination >15°; intra-articular step or gap <2 mm; these are the thresholds beyond which surgical fixation is considered; loss of radial height (>3 mm shortening) is associated with DRUJ instability and poor functional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measurements: (1) radial inclination — angle between a line perpendicular to the radial shaft and a line along the radial articular surface on AP view; normal 22–23°; (2) volar tilt — angle of the articular surface on lateral view relative to the radial shaft axis; normal 11–12° volar; (3) radial height — distance from radial styloid tip to the ulnar head level on AP view; normal 11–12 mm; (4) ulnar variance — the relative lengths of the radius and ulna at the DRUJ; neutral (equal) is normal; positive ulnar variance (ulna longer than radius) results from radial shortening and leads to ulnar impaction syndr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management: analgesia; haematoma block (local anaesthetic injected into the fracture haematoma) or Bier`s block (IV regional anaesthesia); manipulation under anaesthesia (MUA) to restore acceptable alignment; application of a below-elbow plaster backslab (not a full cast — allows for swelling); elevation; check X-rays post-manip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stable, adequately reduced fractures in elderly low-demand patients; immobilisation in a below-elbow cast for 5–6 weeks; close radiological follow-up at 1 week (fractures frequently re-displace within the first week); if the fracture re-displaces beyond acceptable parameters on the 1-week X-ray, re-manipulation or surgical fixation is required; re-manipulation after 2 weeks is rarely effective (early callus formation prevents adequate red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ar locking plate (VLP) ORIF: the most common surgical fixation method; a low-profile titanium plate is applied to the volar surface of the distal radius through a flexor carpi radialis (FCR) approach; locking screws purchase the subchondral bone of the distal radius from the volar side, providing stable fixation of dorsal comminution; advantages — allows early mobilisation, excellent maintenance of reduction, suitable for intra-articular fractures; the `watershed line` is the distal ridge of the pronator fossa on the volar radius — the plate must not protrude distal to the watershed line or flexor tendon irritation/rupture (FPL most commonly) will resul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dications: failure to achieve or maintain acceptable reduction; unstable fracture patterns (intra-articular displacement >2 mm, dorsal comminution, high-energy mechanism, patient age <60 with high functional demands); Smith`s fracture; Barton`s fracture-dislocation; open fracture; associated carpal injury;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dging external fixator: used for highly comminuted fractures where internal fixation is not possible; uses ligamentotaxis (distraction across the fracture through the carpal ligaments) to restore length; largely superseded by VLP for most fractures in centres with expertise but still useful for grossly contaminated open fractures or as a temporary mea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 A. On the fracture of the carpal extremity of the radius. Edinb Med Surg J. 1814;10:182–1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G. Fracture of the distal radius including sequelae. Acta Orthop Scand Suppl. 1967;108:1–15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man DM et al. Treatment of distal radius fractures. J Am Acad Orthop Surg. 2010;18(3):180–1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bay JL, Fernandez DL. Volar fixation for dorsally displaced fractures of the distal radius. J Hand Surg Am. 2002;27(2):205–2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Standards for Trauma (BOAST). Distal Radial Fractures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Radius Fractur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doll HH, Madhok R. Surgical interventions for treating dista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: extra-articular, dorsal tilt; Smith: extra-articular, volar tilt; Barton: intra-articular rim fracture. Clinical deformities: dinner-fork (Colles), garden-spade (Smith). Stability factors: dorsal comminution, >20° angulation, >5 mm shortening, intra-articular involvement. Treatment: closed reduction/cast vs volar plate fixation. Complications: malunion, CRPS, post-traumatic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 fractures are the most common fractures seen in the emergency department, accounting for approximately 17% of all fractures. They affect two distinct populations: young adults sustaining high-energy trauma, and elderly patients (predominantly post-menopausal women) sustaining low-energy falls — the latter representing an osteoporotic fragility fracture. The eponymous fractures — Colles`, Smith`s, and Barton`s — describe specific fracture patterns based on the mechanism and displacement, each with distinct clinical and radiological features and management implic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bimodal age distribution — young adults (high energy) and elderly women (osteoporotic low-energy fall); approximately 500,000 distal radius fractures per year in the USA; one of the sentinel fragility fractures (a distal radius fracture in a woman over 50 should prompt DEXA and osteoporosis treatment — it predicts a 1.5–3× increased risk of subsequent hip fra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distal radius: the distal articular surface of the radius has three key parameters — (1) radial inclination: the angle of the radial articular surface in the coronal plane, normally 22–23° (tilted ulnarward); (2) palmar tilt (volar tilt): the angle of the articular surface in the sagittal plane, normally 11–12° (tilted volarly); (3) radial height (radial length): the longitudinal distance between the tip of the radial styloid and the level of the ulnar head, normally 11–12 mm; these three parameters define radiological reduction goals; loss of these parameters correlates with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RUJ (distal radio-ulnar joint): the DRUJ is destabilised in many distal radius fractures (particularly those with ulnar styloid fractures at the base, TFCC tears, or significant radial shortening); DRUJ instability leads to forearm rotation restriction and ulnar-sided wrist pain; assessment of DRUJ stability after fracture reduction is essent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onymous Fracture Patter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ony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ppear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`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OSH (fall on outstretched hand) with wrist extended; most common (~90% of distal radius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displacement + dorsal angulation (loss of volar tilt → dorsal tilt); radial shortening; radial deviation; supination of the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Dinner fork` deformity — the wrist has a dorsal prominence resembling an upturned fork; described by Abraham Colles in 1814 (before X-ray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ith`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OSH with wrist flexed; or direct blow to dorsum of wrist; the `reverse Colles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ar displacement + volar angulation of the distal fragment; the distal fragment displaces palma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Garden spade` deformity — the wrist has a volar prominence; inherently unstable — frequently requires surgical fixation (volar locking pla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on`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 force across the wrist (dorsiflexion + pronation); intra-articular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Barton`s: the dorsal rim of the radius shears off and the carpus subluxes dorsally with it; Volar (reverse) Barton`s: the volar rim shears off and the carpus subluxes vola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fracture-dislocation — the carpus subluxes with the fracture fragment; inherently unstable; ORIF (volar locking plate for volar Barton`s; dorsal plate for dorsal Barton`s)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2026-06-13T11:44:02Z</dcterms:created>
  <dcterms:modified xsi:type="dcterms:W3CDTF">2026-06-13T11:44:02Z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