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385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Developmental Dysplasia of Hip (DDH) — Screening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K national screening programme: clinical examination of all newborns (Ortolani and Barlow tests) at the newborn and 6-week check; targeted ultrasound screening of high-risk infants (breech presentation, positive family history, clinical instability) at 4–6 weeks; universal ultrasound screening is not currently recommended in the UK (unlike Germany and some other European countries) due to over-diagnosis and overtreatment concer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Ultrasound (Graf classification): the investigation of choice under 4–6 months of age; the femoral head is cartilaginous (not yet ossified) and is not visible on plain X-ray; ultrasound uses the bony and cartilaginous acetabular rim as landmarks; the Graf classification measures the alpha angle (bony acetabular angle — normal >60°) and beta angle (cartilaginous roof angle); Graf Type I: normal (>60°); Type IIa: physiological immaturity (50–59°, acceptable under 3 months); Type IIb: delayed ossification (>3 months, 50–59°); Type IIc/D: critical (43–49°, at risk); Type III/IV: dislocated]]>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AP pelvis): used after 4–6 months of age when the femoral head ossification centre is present; the ossification centre normally appears at 3–6 months; Hilgenreiner`s line, Perkins line, and the Shenton`s arc are the key landmar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ndmark]]></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lgenreiner`s line]]></a:t>
            </a:r>
            <a:br/>
            <a:r>
              <a:rPr lang="en-US" strike="noStrike" sz="1400" spc="0" u="none" cap="none">
                <a:solidFill>
                  <a:srgbClr val="1E293B">
                    <a:alpha val="100000"/>
                  </a:srgbClr>
                </a:solidFill>
                <a:latin typeface="Calibri"/>
              </a:rPr>
              <a:t><![CDATA[Horizontal line through the triradiate cartilages]]></a:t>
            </a:r>
            <a:br/>
            <a:r>
              <a:rPr lang="en-US" strike="noStrike" sz="1400" spc="0" u="none" cap="none">
                <a:solidFill>
                  <a:srgbClr val="1E293B">
                    <a:alpha val="100000"/>
                  </a:srgbClr>
                </a:solidFill>
                <a:latin typeface="Calibri"/>
              </a:rPr>
              <a:t><![CDATA[Reference line for acetabular index and Perkins li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kins line]]></a:t>
            </a:r>
            <a:br/>
            <a:r>
              <a:rPr lang="en-US" strike="noStrike" sz="1400" spc="0" u="none" cap="none">
                <a:solidFill>
                  <a:srgbClr val="1E293B">
                    <a:alpha val="100000"/>
                  </a:srgbClr>
                </a:solidFill>
                <a:latin typeface="Calibri"/>
              </a:rPr>
              <a:t><![CDATA[Vertical line perpendicular to Hilgenreiner through the lateral edge of the acetabulum]]></a:t>
            </a:r>
            <a:br/>
            <a:r>
              <a:rPr lang="en-US" strike="noStrike" sz="1400" spc="0" u="none" cap="none">
                <a:solidFill>
                  <a:srgbClr val="1E293B">
                    <a:alpha val="100000"/>
                  </a:srgbClr>
                </a:solidFill>
                <a:latin typeface="Calibri"/>
              </a:rPr>
              <a:t><![CDATA[Normal femoral head ossification centre lies in the inferomedial quadrant (medial to Perkins, below Hilgenreiner); dislocated head lies in the superolateral quadr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enton`s arc]]></a:t>
            </a:r>
            <a:br/>
            <a:r>
              <a:rPr lang="en-US" strike="noStrike" sz="1400" spc="0" u="none" cap="none">
                <a:solidFill>
                  <a:srgbClr val="1E293B">
                    <a:alpha val="100000"/>
                  </a:srgbClr>
                </a:solidFill>
                <a:latin typeface="Calibri"/>
              </a:rPr>
              <a:t><![CDATA[Smooth arc along the inferior femoral neck and superior obturator foramen]]></a:t>
            </a:r>
            <a:br/>
            <a:r>
              <a:rPr lang="en-US" strike="noStrike" sz="1400" spc="0" u="none" cap="none">
                <a:solidFill>
                  <a:srgbClr val="1E293B">
                    <a:alpha val="100000"/>
                  </a:srgbClr>
                </a:solidFill>
                <a:latin typeface="Calibri"/>
              </a:rPr>
              <a:t><![CDATA[Broken Shenton`s arc indicates superior displacement of the femoral head (subluxation or dislo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etabular index (AI)]]></a:t>
            </a:r>
            <a:br/>
            <a:r>
              <a:rPr lang="en-US" strike="noStrike" sz="1400" spc="0" u="none" cap="none">
                <a:solidFill>
                  <a:srgbClr val="1E293B">
                    <a:alpha val="100000"/>
                  </a:srgbClr>
                </a:solidFill>
                <a:latin typeface="Calibri"/>
              </a:rPr>
              <a:t><![CDATA[Angle between Hilgenreiner`s line and a line along the acetabular roof]]></a:t>
            </a:r>
            <a:br/>
            <a:r>
              <a:rPr lang="en-US" strike="noStrike" sz="1400" spc="0" u="none" cap="none">
                <a:solidFill>
                  <a:srgbClr val="1E293B">
                    <a:alpha val="100000"/>
                  </a:srgbClr>
                </a:solidFill>
                <a:latin typeface="Calibri"/>
              </a:rPr>
              <a:t><![CDATA[Normal <30° at birth, <25° at 1 year, <20° at 2 years; elevated AI = dysplastic acetabulu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by Age]]></a:t>
            </a:r>
            <a:br/>
            <a:br/>
            <a:br/>
            <a:br/>
            <a:br/>
            <a:r>
              <a:rPr lang="en-US" strike="noStrike" sz="1400" spc="0" u="none" cap="none">
                <a:solidFill>
                  <a:srgbClr val="1E293B">
                    <a:alpha val="100000"/>
                  </a:srgbClr>
                </a:solidFill>
                <a:latin typeface="Calibri"/>
              </a:rPr>
              <a:t><![CDATA[Age]]></a:t>
            </a:r>
            <a:br/>
            <a:r>
              <a:rPr lang="en-US" strike="noStrike" sz="1400" spc="0" u="none" cap="none">
                <a:solidFill>
                  <a:srgbClr val="1E293B">
                    <a:alpha val="100000"/>
                  </a:srgbClr>
                </a:solidFill>
                <a:latin typeface="Calibri"/>
              </a:rPr>
              <a:t><![CDATA[First-line Treatment]]></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0–6 months]]></a:t>
            </a:r>
            <a:br/>
            <a:r>
              <a:rPr lang="en-US" strike="noStrike" sz="1400" spc="0" u="none" cap="none">
                <a:solidFill>
                  <a:srgbClr val="1E293B">
                    <a:alpha val="100000"/>
                  </a:srgbClr>
                </a:solidFill>
                <a:latin typeface="Calibri"/>
              </a:rPr>
              <a:t><![CDATA[Pavlik harness]]></a:t>
            </a:r>
            <a:br/>
            <a:r>
              <a:rPr lang="en-US" strike="noStrike" sz="1400" spc="0" u="none" cap="none">
                <a:solidFill>
                  <a:srgbClr val="1E293B">
                    <a:alpha val="100000"/>
                  </a:srgbClr>
                </a:solidFill>
                <a:latin typeface="Calibri"/>
              </a:rPr>
              <a:t><![CDATA[Maintains hips in flexion (~100°) and abduction; allows dynamic motion; avoids forced abduction (AVN risk); success rate 85–95% for unstable/dislocated hips in this age group; check at 2–3 weeks with ultrasound; if not reduced within 3 weeks = abandon harness (persistent use with an irreducible hip causes posterior acetabular wall damage — Pavlik dis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6–18 months]]></a:t>
            </a:r>
            <a:br/>
            <a:r>
              <a:rPr lang="en-US" strike="noStrike" sz="1400" spc="0" u="none" cap="none">
                <a:solidFill>
                  <a:srgbClr val="1E293B">
                    <a:alpha val="100000"/>
                  </a:srgbClr>
                </a:solidFill>
                <a:latin typeface="Calibri"/>
              </a:rPr>
              <a:t><![CDATA[Closed reduction under GA + arthrogram + hip spica cast]]></a:t>
            </a:r>
            <a:br/>
            <a:r>
              <a:rPr lang="en-US" strike="noStrike" sz="1400" spc="0" u="none" cap="none">
                <a:solidFill>
                  <a:srgbClr val="1E293B">
                    <a:alpha val="100000"/>
                  </a:srgbClr>
                </a:solidFill>
                <a:latin typeface="Calibri"/>
              </a:rPr>
              <a:t><![CDATA[Arthrogram confirms reduction (medial dye pool <5 mm = adequate reduction); assess zone of safety (Ramsey); spica cast in human position (hip flexion 90–100°, abduction 40–50°, neutral rotation); 3–6 months in cast; open reduction if closed fai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8 months – 3 years]]></a:t>
            </a:r>
            <a:br/>
            <a:r>
              <a:rPr lang="en-US" strike="noStrike" sz="1400" spc="0" u="none" cap="none">
                <a:solidFill>
                  <a:srgbClr val="1E293B">
                    <a:alpha val="100000"/>
                  </a:srgbClr>
                </a:solidFill>
                <a:latin typeface="Calibri"/>
              </a:rPr>
              <a:t><![CDATA[Open reduction ± femoral shortening osteotomy ± pelvic osteotomy]]></a:t>
            </a:r>
            <a:br/>
            <a:r>
              <a:rPr lang="en-US" strike="noStrike" sz="1400" spc="0" u="none" cap="none">
                <a:solidFill>
                  <a:srgbClr val="1E293B">
                    <a:alpha val="100000"/>
                  </a:srgbClr>
                </a:solidFill>
                <a:latin typeface="Calibri"/>
              </a:rPr>
              <a:t><![CDATA[Open reduction via medial (Ludloff) or anterior (Smith-Peterson) approach; femoral shortening reduces tension on the hip post-reduction and AVN risk; Salter or Dega pelvic osteotomy to improve acetabular cover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8 years]]></a:t>
            </a:r>
            <a:br/>
            <a:r>
              <a:rPr lang="en-US" strike="noStrike" sz="1400" spc="0" u="none" cap="none">
                <a:solidFill>
                  <a:srgbClr val="1E293B">
                    <a:alpha val="100000"/>
                  </a:srgbClr>
                </a:solidFill>
                <a:latin typeface="Calibri"/>
              </a:rPr>
              <a:t><![CDATA[Open reduction + femoral shortening + pelvic osteotomy (combined)]]></a:t>
            </a:r>
            <a:br/>
            <a:r>
              <a:rPr lang="en-US" strike="noStrike" sz="1400" spc="0" u="none" cap="none">
                <a:solidFill>
                  <a:srgbClr val="1E293B">
                    <a:alpha val="100000"/>
                  </a:srgbClr>
                </a:solidFill>
                <a:latin typeface="Calibri"/>
              </a:rPr>
              <a:t><![CDATA[More complex; poorer results than earlier treatment; AVN risk higher; some remodelling still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ult DDH]]></a:t>
            </a:r>
            <a:br/>
            <a:r>
              <a:rPr lang="en-US" strike="noStrike" sz="1400" spc="0" u="none" cap="none">
                <a:solidFill>
                  <a:srgbClr val="1E293B">
                    <a:alpha val="100000"/>
                  </a:srgbClr>
                </a:solidFill>
                <a:latin typeface="Calibri"/>
              </a:rPr>
              <a:t><![CDATA[Periacetabular osteotomy (PAO) — Bernese PAO for symptomatic dysplasia without arthritis; THA for established OA]]></a:t>
            </a:r>
            <a:br/>
            <a:r>
              <a:rPr lang="en-US" strike="noStrike" sz="1400" spc="0" u="none" cap="none">
                <a:solidFill>
                  <a:srgbClr val="1E293B">
                    <a:alpha val="100000"/>
                  </a:srgbClr>
                </a:solidFill>
                <a:latin typeface="Calibri"/>
              </a:rPr>
              <a:t><![CDATA[PAO: the acetabulum is mobilised by cutting the innominate, ischium, and pubis; reoriented to improve lateral coverage; preserves the hip joint; best results in young patients without significant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raf R. The diagnosis of congenital hip-joint dislocation by the ultrasonic Combound treatment. Arch Orthop Trauma Surg. 1980;97(2):117–133.]]></a:t>
            </a:r>
            <a:br/>
            <a:r>
              <a:rPr lang="en-US" strike="noStrike" sz="1200" spc="0" u="none" cap="none">
                <a:solidFill>
                  <a:srgbClr val="1E293B">
                    <a:alpha val="100000"/>
                  </a:srgbClr>
                </a:solidFill>
                <a:latin typeface="Calibri"/>
              </a:rPr>
              <a:t><![CDATA[Ramsey PL et al. Congenital dislocation of the hip. Use of the Pavlik harness in the child during the first six months of life. J Bone Joint Surg Am. 1976;58(7):1000–1004.]]></a:t>
            </a:r>
            <a:br/>
            <a:r>
              <a:rPr lang="en-US" strike="noStrike" sz="1200" spc="0" u="none" cap="none">
                <a:solidFill>
                  <a:srgbClr val="1E293B">
                    <a:alpha val="100000"/>
                  </a:srgbClr>
                </a:solidFill>
                <a:latin typeface="Calibri"/>
              </a:rPr>
              <a:t><![CDATA[Ganz R et al. A new periacetabular osteotomy for the treatment of hip dysplasias. Clin Orthop Relat Res. 1988;(232):26–36.]]></a:t>
            </a:r>
            <a:br/>
            <a:r>
              <a:rPr lang="en-US" strike="noStrike" sz="1200" spc="0" u="none" cap="none">
                <a:solidFill>
                  <a:srgbClr val="1E293B">
                    <a:alpha val="100000"/>
                  </a:srgbClr>
                </a:solidFill>
                <a:latin typeface="Calibri"/>
              </a:rPr>
              <a:t><![CDATA[Cashman JP et al. The natural history of developmental dysplasia of the hip after early supervised treatment in the Pavlik harness. J Bone Joint Surg Br. 2002;84(3):418–425.]]></a:t>
            </a:r>
            <a:br/>
            <a:r>
              <a:rPr lang="en-US" strike="noStrike" sz="1200" spc="0" u="none" cap="none">
                <a:solidFill>
                  <a:srgbClr val="1E293B">
                    <a:alpha val="100000"/>
                  </a:srgbClr>
                </a:solidFill>
                <a:latin typeface="Calibri"/>
              </a:rPr>
              <a:t><![CDATA[NICE Guideline — Developmental dysplasia of the hip (Surveillance and referral). 2017.]]></a:t>
            </a:r>
            <a:br/>
            <a:r>
              <a:rPr lang="en-US" strike="noStrike" sz="1200" spc="0" u="none" cap="none">
                <a:solidFill>
                  <a:srgbClr val="1E293B">
                    <a:alpha val="100000"/>
                  </a:srgbClr>
                </a:solidFill>
                <a:latin typeface="Calibri"/>
              </a:rPr>
              <a:t><![CDATA[UK National Screening Committee — DDH scre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Spectrum: acetabular dysplasia to frank dislocation. Risk factors: breech, female, family history, oligohydramnios. Clinical: Ortolani & Barlow tests in neonates; Galeazzi sign, limited abduction in infants. Imaging: USG (Graf classification) 18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Developmental Dysplasia of Hip (DDH) — Screening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Developmental dysplasia of the hip (DDH) encompasses a spectrum of abnormalities in the developing hip, ranging from mild acetabular dysplasia to frank dislocation, in which the femoral head is not properly seated within the acetabulum. It is the most common musculoskeletal condition identified by newborn screening. Early diagnosis and treatment are essential — untreated DDH leads to abnormal hip development, progressive subluxation or dislocation, and early onset hip osteoarthritis in adulthoo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2 per 1000 live births have frank dislocation; up to 10–20 per 1000 have some degree of instability at birth; female:male ratio 6:1; left hip more commonly affected than right (due to the foetal position — left occiput anterior presentation increases left hip adduction against the mother`s sacrum); bilateral involvement in approximately 20% of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female sex; first-born child; breech presentation (most significant risk factor — particularly frank breech, 20× increased risk); positive family history (12–33× increased risk if first-degree relative affected); oligohydramnios; swaddling with hips extended and adducted (culturally specific risk); restricted intrauterine movement; neuromuscular disord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eveloping acetabulum requires the femoral head to be correctly positioned within the socket for normal concentric development — the femoral head acts as a template for acetabular growth; if the femoral head is dislocated or subluxed, the acetabulum remains shallow (dysplastic) and the femoral head deforms; the longer the hip remains dislocated, the worse the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reening & Clinical Examination]]></a:t>
            </a:r>
            <a:br/>
            <a:br/>
            <a:r>
              <a:rPr lang="en-US" strike="noStrike" sz="1400" spc="0" u="none" cap="none">
                <a:solidFill>
                  <a:srgbClr val="1E293B">
                    <a:alpha val="100000"/>
                  </a:srgbClr>
                </a:solidFill>
                <a:latin typeface="Calibri"/>
              </a:rPr>
              <a:t><![CDATA[Ortolani test: a dislocated hip is reduced by the examiner; patient supine; hip flexed to 90°; gentle abduction with upward lift of the greater trochanter; a palpable/audible "clunk" as the femoral head reduces back into the acetabulum = positive Ortolani; tests for a reducible dislocation (the hip is dislocated at rest and reduces with the manoeuvre); the Ortolani "clunk" must be distinguished from benign "clicks" which are soft tissue snapping sounds with no clinical 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rlow test: a located hip is dislocated by the examiner; hip flexed to 90°; gentle adduction and posterior pressure on the greater trochanter; the hip is provoked to dislocate; a palpable "clunk" as the femoral head subluxes or dislocates posteriorly = positive Barlow; tests for a dislocatable (unstable) hip; Ortolani = reduces a dislocated hip; Barlow = dislocates a located hip — these are complementary tests performed together in the newborn exami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Developmental Dysplasia of Hip (DDH) — Screening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s in the older infant and child: limited hip abduction in flexion (most reliable sign after 3 months); asymmetric skin folds (Galeazzi sign — apparent femoral shortening when hips and knees are flexed — the dislocated side knee is lower); waddling gait and Trendelenburg gait in the walking child; limb length discrepancy; delayed wal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4">
  <a:themeElements>
    <a:clrScheme name="Theme2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2026-06-13T13:33:05Z</dcterms:created>
  <dcterms:modified xsi:type="dcterms:W3CDTF">2026-06-13T13:33:05Z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