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7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ngenital Talipes Equinovarus — Relapse & Tibialis Transf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lapse]]></a:t>
            </a:r>
            <a:br/>
            <a:br/>
            <a:br/>
            <a:br/>
            <a:br/>
            <a:r>
              <a:rPr lang="en-US" strike="noStrike" sz="1400" spc="0" u="none" cap="none">
                <a:solidFill>
                  <a:srgbClr val="1E293B">
                    <a:alpha val="100000"/>
                  </a:srgbClr>
                </a:solidFill>
                <a:latin typeface="Calibri"/>
              </a:rPr>
              <a:t><![CDATA[Age / 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reinforce brace compliance]]></a:t>
            </a:r>
            <a:br/>
            <a:r>
              <a:rPr lang="en-US" strike="noStrike" sz="1400" spc="0" u="none" cap="none">
                <a:solidFill>
                  <a:srgbClr val="1E293B">
                    <a:alpha val="100000"/>
                  </a:srgbClr>
                </a:solidFill>
                <a:latin typeface="Calibri"/>
              </a:rPr>
              <a:t><![CDATA[Assessment of brace fit and compliance; review of brace wearing schedule; family education; improvement in brace compliance resolves early or mild relapse without further intervention; temperature sensors in braces are being used in research settings to measure compliance objectively]]></a:t>
            </a:r>
            <a:br/>
            <a:r>
              <a:rPr lang="en-US" strike="noStrike" sz="1400" spc="0" u="none" cap="none">
                <a:solidFill>
                  <a:srgbClr val="1E293B">
                    <a:alpha val="100000"/>
                  </a:srgbClr>
                </a:solidFill>
                <a:latin typeface="Calibri"/>
              </a:rPr>
              <a:t><![CDATA[Most important first step in any relapse; non-compliance is the most common cause; address before any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 2–2.5 years — repeat Ponseti casting]]></a:t>
            </a:r>
            <a:br/>
            <a:r>
              <a:rPr lang="en-US" strike="noStrike" sz="1400" spc="0" u="none" cap="none">
                <a:solidFill>
                  <a:srgbClr val="1E293B">
                    <a:alpha val="100000"/>
                  </a:srgbClr>
                </a:solidFill>
                <a:latin typeface="Calibri"/>
              </a:rPr>
              <a:t><![CDATA[Serial plaster casting (repeat Ponseti sequence); effective for early relapse in very young children; the foot is still sufficiently flexible to respond to casting; followed by return to foot abduction brace]]></a:t>
            </a:r>
            <a:br/>
            <a:r>
              <a:rPr lang="en-US" strike="noStrike" sz="1400" spc="0" u="none" cap="none">
                <a:solidFill>
                  <a:srgbClr val="1E293B">
                    <a:alpha val="100000"/>
                  </a:srgbClr>
                </a:solidFill>
                <a:latin typeface="Calibri"/>
              </a:rPr>
              <a:t><![CDATA[Avoids surgery; effective up to 2–2.5 years of age; casting becomes less effective as bony ossification increases with age; repeat Achilles tenotomy may be required for recurrent equin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 years — tibialis anterior tendon transfer + casting]]></a:t>
            </a:r>
            <a:br/>
            <a:r>
              <a:rPr lang="en-US" strike="noStrike" sz="1400" spc="0" u="none" cap="none">
                <a:solidFill>
                  <a:srgbClr val="1E293B">
                    <a:alpha val="100000"/>
                  </a:srgbClr>
                </a:solidFill>
                <a:latin typeface="Calibri"/>
              </a:rPr>
              <a:t><![CDATA[Tibialis anterior tendon transfer to the dorso-lateral aspect of the foot (typically to the third cuneiform or cuboid — see dedicated section); indicated for dynamic supination deformity (the deformity is most apparent during the swing phase of walking — not rigid when the foot is unloaded) with a supple foot and intact peroneal muscles]]></a:t>
            </a:r>
            <a:br/>
            <a:r>
              <a:rPr lang="en-US" strike="noStrike" sz="1400" spc="0" u="none" cap="none">
                <a:solidFill>
                  <a:srgbClr val="1E293B">
                    <a:alpha val="100000"/>
                  </a:srgbClr>
                </a:solidFill>
                <a:latin typeface="Calibri"/>
              </a:rPr>
              <a:t><![CDATA[Classic Ponseti indication for tibialis anterior transfer; corrects muscle imbalance; typically combined with a period of casting post-operatively to achieve any residual bony correction; the gold standard procedure for dynamic relapse in this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posterior release (limited)]]></a:t>
            </a:r>
            <a:br/>
            <a:r>
              <a:rPr lang="en-US" strike="noStrike" sz="1400" spc="0" u="none" cap="none">
                <a:solidFill>
                  <a:srgbClr val="1E293B">
                    <a:alpha val="100000"/>
                  </a:srgbClr>
                </a:solidFill>
                <a:latin typeface="Calibri"/>
              </a:rPr>
              <a:t><![CDATA[For isolated recurrent equinus that does not respond to repeat tenotomy; lengthening of the Achilles tendon ± posterior capsulotomy; minimises the extensive posterior medial release historically used in pre-Ponseti era]]></a:t>
            </a:r>
            <a:br/>
            <a:r>
              <a:rPr lang="en-US" strike="noStrike" sz="1400" spc="0" u="none" cap="none">
                <a:solidFill>
                  <a:srgbClr val="1E293B">
                    <a:alpha val="100000"/>
                  </a:srgbClr>
                </a:solidFill>
                <a:latin typeface="Calibri"/>
              </a:rPr>
              <a:t><![CDATA[Limited posterior release preferred over extensive posterior-medial release (SWAT) which is associated with stiffness, avascular necrosis of the talus, and poor long-term outcomes; Ponseti method has largely eliminated the need for extensive rel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deformity in older child]]></a:t>
            </a:r>
            <a:br/>
            <a:r>
              <a:rPr lang="en-US" strike="noStrike" sz="1400" spc="0" u="none" cap="none">
                <a:solidFill>
                  <a:srgbClr val="1E293B">
                    <a:alpha val="100000"/>
                  </a:srgbClr>
                </a:solidFill>
                <a:latin typeface="Calibri"/>
              </a:rPr>
              <a:t><![CDATA[Combination of osteotomy (calcaneal valgisation, lateral column shortening) and soft tissue release tailored to the deformity components; triple arthrodesis for severely deformed feet in adolescence and adulthood (addresses fixed bony deformity but sacrifices subtalar and midtarsal motion — used as a last resort)]]></a:t>
            </a:r>
            <a:br/>
            <a:r>
              <a:rPr lang="en-US" strike="noStrike" sz="1400" spc="0" u="none" cap="none">
                <a:solidFill>
                  <a:srgbClr val="1E293B">
                    <a:alpha val="100000"/>
                  </a:srgbClr>
                </a:solidFill>
                <a:latin typeface="Calibri"/>
              </a:rPr>
              <a:t><![CDATA[Salvage procedures; should be avoided through early effective management; triple arthrodesis produces a rigid foot with progressive adjacent joint OA; modern goal is to avoid it entirely through early Ponseti + tendon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 Surgical Technique & Rationale]]></a:t>
            </a:r>
            <a:br/>
            <a:br/>
            <a:r>
              <a:rPr lang="en-US" strike="noStrike" sz="1400" spc="0" u="none" cap="none">
                <a:solidFill>
                  <a:srgbClr val="1E293B">
                    <a:alpha val="100000"/>
                  </a:srgbClr>
                </a:solidFill>
                <a:latin typeface="Calibri"/>
              </a:rPr>
              <a:t><![CDATA[Rationale for tibialis anterior transfer: in CTEV, the tibialis anterior (TA) is the dominant dorsiflexor and inverter; the peroneus brevis and tertius (the natural dynamic evertor counterbalances) are relatively weak; during the swing phase of walking, the TA fires and supinates the foot (excessive inversion-supination) because there is insufficient peroneal counterbalance; transferring the TA from its medial insertion (medial cuneiform / navicular) to a more lateral insertion (third cuneiform / cuboid) converts it from an inverting force to a more balanced dorsiflexor-evertor force, correcting the dynamic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Ponseti`s original criteria): age 2.5–4 years (or older); dynamic supination — the deformity is present during swing phase of walking but the foot is correctable to neutral when unloaded; supple foot — passively correctable to neutral or slight eversion; strong tibialis anterior muscle (MRC 4–5) — the transfer must have adequate power to function at the new insertion; intact peroneal muscles (assess by gait analysis and clinical examination); residual varus on clinical examination; X-ray findings of forefoot supination and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he tibialis anterior tendon is detached from its insertion on the medial cuneiform (or navicular) through a medial incision; the tendon is delivered proximally through a second incision at the tibial tubercle level and is re-routed subcutaneously to the dorso-lateral foot; it is then fixed to the third cuneiform (most commonly) or the cuboid using a bone anchor or through a drill hole in the cuneiform with the tendon looped through and sutured to itself (pull-through technique); the tendon is fixed with the foot in maximum dorsiflexion and eversion; post-operative cast for 6 weeks (usually), then transition back to brace; the transfer must be performed with the foot in a corrected position — if the foot is still in varus, the transfer onto the lateral side of a deformed foot will not function cor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onseti IV, Smoley EN. Congenital club foot: the results of treatment. J Bone Joint Surg Am. 1963.]]></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Dobbs MB et al. Factors predictive of outcome after use of the Ponseti method for treatment of idiopathic clubfeet. J Bone Joint Surg Am. 2004.]]></a:t>
            </a:r>
            <a:br/>
            <a:r>
              <a:rPr lang="en-US" strike="noStrike" sz="1200" spc="0" u="none" cap="none">
                <a:solidFill>
                  <a:srgbClr val="1E293B">
                    <a:alpha val="100000"/>
                  </a:srgbClr>
                </a:solidFill>
                <a:latin typeface="Calibri"/>
              </a:rPr>
              <a:t><![CDATA[Pirani S et al. A reliable and valid method of assessing the amount of deformity in the congenital clubfoot deformity. J Pediatr Orthop. 1995.]]></a:t>
            </a:r>
            <a:br/>
            <a:r>
              <a:rPr lang="en-US" strike="noStrike" sz="1200" spc="0" u="none" cap="none">
                <a:solidFill>
                  <a:srgbClr val="1E293B">
                    <a:alpha val="100000"/>
                  </a:srgbClr>
                </a:solidFill>
                <a:latin typeface="Calibri"/>
              </a:rPr>
              <a:t><![CDATA[Ponseti IV et al. Tibialis anterior tendon transfer in clubfoot with dynamic foot supination. J Pediatr Orthop. 2009.]]></a:t>
            </a:r>
            <a:br/>
            <a:r>
              <a:rPr lang="en-US" strike="noStrike" sz="1200" spc="0" u="none" cap="none">
                <a:solidFill>
                  <a:srgbClr val="1E293B">
                    <a:alpha val="100000"/>
                  </a:srgbClr>
                </a:solidFill>
                <a:latin typeface="Calibri"/>
              </a:rPr>
              <a:t><![CDATA[Zwick EB et al. Treatment of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elapse often due to **brace non‑compliance**; dynamic supination is common in toddlers. Initial management is **re‑casting** following Ponseti principles; evaluate for residual equinus/adductus. **Tibialis Anterior Tendon Transfer (TATT)** indicated for persistent dynamic supination after walking age. Technique: split or whole TATT to lateral cuneiform (through bone tunnel or anchors) with foot held in dorsiflexion/eversion. Severe rigid relapses may require posteromedial release or external fixation; address cavus and forefoot adductus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ngenital Talipes Equinovarus — Relapse & Tibialis Transf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CTEV Management]]></a:t>
            </a:r>
            <a:br/>
            <a:br/>
            <a:r>
              <a:rPr lang="en-US" strike="noStrike" sz="1400" spc="0" u="none" cap="none">
                <a:solidFill>
                  <a:srgbClr val="1E293B">
                    <a:alpha val="100000"/>
                  </a:srgbClr>
                </a:solidFill>
                <a:latin typeface="Calibri"/>
              </a:rPr>
              <a:t><![CDATA[Congenital talipes equinovarus (CTEV — clubfoot) affects approximately 1 in 1,000 live births and is the most common congenital musculoskeletal deformity. The Ponseti method of serial manipulation and casting has become the worldwide gold standard for initial management, achieving correction in approximately 95% of idiopathic cases with minimal surgical intervention. Despite successful initial treatment, relapse — recurrence of any component of the deformity — occurs in a substantial proportion of patients and represents the central long-term management challenge. Understanding relapse patterns, the principles of tibialis anterior tendon transfer, and long-term outcomes is essential for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EV deformity components — `CAVE` acronym: Cavus (plantar flexion of the forefoot with high arch); Adductus (forefoot adduction and supination — medial displacement relative to heel); Varus (heel varus — calcaneus in inversion); Equinus (ankle plantar flexion from tight tendo Achillis); the components are corrected in sequence during Ponseti casting: Cavus → Adductus → Varus → Equinus; the final equinus is corrected by percutaneous Achilles tenotomy in approximately 85–9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method summary: 5–7 serial plaster casts changed weekly; each cast corrects the deformity progressively by abducting the forefoot against a fulcrum at the talar head (the talar head must be palpable and used as the pivot); the heel MUST NOT be manipulated into valgus until the forefoot is corrected (manipulating the heel directly = rocker-bottom foot); percutaneous Achilles tenotomy under local anaesthesia in clinic for residual equinus (>15° dorsiflexion achieved post-tenotomy); post-tenotomy cast for 3 weeks; transition to foot abduction brace (FAB) — the Denis Browne boots; FAB worn full-time for 3 months then night-only use until age 4–5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pse — Definition, Incidence & Causes]]></a:t>
            </a:r>
            <a:br/>
            <a:br/>
            <a:r>
              <a:rPr lang="en-US" strike="noStrike" sz="1400" spc="0" u="none" cap="none">
                <a:solidFill>
                  <a:srgbClr val="1E293B">
                    <a:alpha val="100000"/>
                  </a:srgbClr>
                </a:solidFill>
                <a:latin typeface="Calibri"/>
              </a:rPr>
              <a:t><![CDATA[Definition of relapse: recurrence of any component of the CTEV deformity after successful initial correction; the most common manifestation is dynamic supination of the forefoot (the foot swings into supination during the swing phase of walking — indicating relative weakness of the peroneal evertors and relative overactivity of the tibialis anterior); other components include recurrent heel varus, recurrent equinus, adductus, and cavus; relapse is NOT synonymous with treatment failure — it is an expected complication requiring ac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relapse occurs in approximately 20–40% of patients treated with the Ponseti method; the rate is higher in teratological and syndromic clubfoot (arthrogryposis, myelomeningocele); lower in highly compliant families; the risk of relapse is greatest between ages 2–6 years when the child is actively growing and the brace is being w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cause of relapse: NON-COMPLIANCE with the foot abduction brace (FAB) is the single most important cause of relapse; studies consistently show that compliance with the brace regimen is the strongest predictor of maintained correction; the brace maintains correction during the period of rapid skeletal growth when the intrinsic imbalance of CTEV muscles would otherwise drive recurrence; even brief lapses in brace wear increase relapse risk; patient and family education about brace compliance is arguably the most important component of CTEV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relapse: muscle imbalance — the tibialis anterior is intrinsically overpowered compared to the peroneal muscles; this imbalance means the foot tends to supinate during the swing phase without appropriate muscular counter; incomplete initial correction; neuromuscular CTEV (underlying condition driving ongoing muscle imbalance — spina bifida, CMT, arthrogryposis); residual tarsal cartilage abnormality driving deformity recurrence despite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2026-05-17T14:00:37Z</dcterms:created>
  <dcterms:modified xsi:type="dcterms:W3CDTF">2026-05-17T14:00:37Z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