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37447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ompartment Syndrome — Pressure Criteri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Pressure Criter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pulses may remain pres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Pressure Criteria]]></a:t>
            </a:r>
            <a:br/>
            <a:br/>
            <a:br/>
            <a:br/>
            <a:br/>
            <a:r>
              <a:rPr lang="en-US" strike="noStrike" sz="1400" spc="0" u="none" cap="none">
                <a:solidFill>
                  <a:srgbClr val="1E293B">
                    <a:alpha val="100000"/>
                  </a:srgbClr>
                </a:solidFill>
                <a:latin typeface="Calibri"/>
              </a:rPr>
              <a:t><![CDATA[Pressure]]></a:t>
            </a:r>
            <a:br/>
            <a:r>
              <a:rPr lang="en-US" strike="noStrike" sz="1400" spc="0" u="none" cap="none">
                <a:solidFill>
                  <a:srgbClr val="1E293B">
                    <a:alpha val="100000"/>
                  </a:srgbClr>
                </a:solidFill>
                <a:latin typeface="Calibri"/>
              </a:rPr>
              <a:t><![CDATA[Interpre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0 to 10 mmHg]]></a:t>
            </a:r>
            <a:br/>
            <a:r>
              <a:rPr lang="en-US" strike="noStrike" sz="1400" spc="0" u="none" cap="none">
                <a:solidFill>
                  <a:srgbClr val="1E293B">
                    <a:alpha val="100000"/>
                  </a:srgbClr>
                </a:solidFill>
                <a:latin typeface="Calibri"/>
              </a:rPr>
              <a:t><![CDATA[Normal compartment press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eater than 30 mmHg]]></a:t>
            </a:r>
            <a:br/>
            <a:r>
              <a:rPr lang="en-US" strike="noStrike" sz="1400" spc="0" u="none" cap="none">
                <a:solidFill>
                  <a:srgbClr val="1E293B">
                    <a:alpha val="100000"/>
                  </a:srgbClr>
                </a:solidFill>
                <a:latin typeface="Calibri"/>
              </a:rPr>
              <a:t><![CDATA[Indication for fascio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ta pressure less than or equal to 30 mmHg]]></a:t>
            </a:r>
            <a:br/>
            <a:r>
              <a:rPr lang="en-US" strike="noStrike" sz="1400" spc="0" u="none" cap="none">
                <a:solidFill>
                  <a:srgbClr val="1E293B">
                    <a:alpha val="100000"/>
                  </a:srgbClr>
                </a:solidFill>
                <a:latin typeface="Calibri"/>
              </a:rPr>
              <a:t><![CDATA[Critical perfusion press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ta pressure equals diastolic blood pressure minus compartment press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Most common fracture causing compartment syndrome is tibial shaft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Pressure Criter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iest clinical sign is pain on passive stret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pulses may still be pres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ta pressure less than or equal to 30 mmHg suggests compartment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ve treatment is emergent fascio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atsen FA Compartmental Syndromes New England Journal of Medicine]]></a:t>
            </a:r>
            <a:br/>
            <a:r>
              <a:rPr lang="en-US" strike="noStrike" sz="1200" spc="0" u="none" cap="none">
                <a:solidFill>
                  <a:srgbClr val="1E293B">
                    <a:alpha val="100000"/>
                  </a:srgbClr>
                </a:solidFill>
                <a:latin typeface="Calibri"/>
              </a:rPr>
              <a:t><![CDATA[McQueen MM Compartment Monitoring in Tibial Fractures Journal of Bone and Joint Surgery]]></a:t>
            </a:r>
            <a:br/>
            <a:r>
              <a:rPr lang="en-US" strike="noStrike" sz="1200" spc="0" u="none" cap="none">
                <a:solidFill>
                  <a:srgbClr val="1E293B">
                    <a:alpha val="100000"/>
                  </a:srgbClr>
                </a:solidFill>
                <a:latin typeface="Calibri"/>
              </a:rPr>
              <a:t><![CDATA[Rockwood and Green Fractures in Adults Ninth Edition]]></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Orthobullets Compartment Syndrome Top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ompartment Syndrome — Pressure Criteri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bsolute CP >30 mmHg indicates fasciotomy. ΔP = DBP – CP; 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Pressure Criter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r>
              <a:rPr lang="en-US" strike="noStrike" sz="1400" spc="0" u="none" cap="none">
                <a:solidFill>
                  <a:srgbClr val="1E293B">
                    <a:alpha val="100000"/>
                  </a:srgbClr>
                </a:solidFill>
                <a:latin typeface="Calibri"/>
              </a:rPr>
              <a:t><![CDATA[Compartment syndrome is a limb threatening condition caused by increased pressure within a closed fascial compartment leading to impaired tissue perfusion. When intracompartmental pressure rises beyond capillary perfusion pressure, circulation to muscles and nerves becomes compromised. If untreated this results in ischemia, tissue necrosis, permanent functional deficit and sometimes limb lo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Pressure Criter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ndition is considered a true orthopaedic emergency because irreversible muscle and nerve damage can occur within a few hours. Early recognition and urgent decompression are essential to prevent permanent dis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Pressure Criter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syndrome most commonly occurs after trauma particularly fractures of long bones. The tibial shaft fracture is the most frequently associated injury. However the syndrome may also occur after soft tissue injury, burns, reperfusion injury following vascular repair or external compression from casts and banda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Pressure Criter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y anatomical compartment surrounded by non compliant fascia can develop this syndrome. The most commonly involved anatomical sites include the leg, forearm, thigh, foot, hand and gluteal reg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evant Anatomy]]></a:t>
            </a:r>
            <a:br/>
            <a:br/>
            <a:r>
              <a:rPr lang="en-US" strike="noStrike" sz="1400" spc="0" u="none" cap="none">
                <a:solidFill>
                  <a:srgbClr val="1E293B">
                    <a:alpha val="100000"/>
                  </a:srgbClr>
                </a:solidFill>
                <a:latin typeface="Calibri"/>
              </a:rPr>
              <a:t><![CDATA[Compartments consist of groups of muscles, nerves and vessels surrounded by inelastic fascia. Because the fascia has minimal capacity to expand any increase in volume inside the compartment leads to a rapid increase in press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g Compar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Pressure Criter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a:t>
            </a:r>
            <a:br/>
            <a:r>
              <a:rPr lang="en-US" strike="noStrike" sz="1400" spc="0" u="none" cap="none">
                <a:solidFill>
                  <a:srgbClr val="1E293B">
                    <a:alpha val="100000"/>
                  </a:srgbClr>
                </a:solidFill>
                <a:latin typeface="Calibri"/>
              </a:rPr>
              <a:t><![CDATA[Muscles]]></a:t>
            </a:r>
            <a:br/>
            <a:r>
              <a:rPr lang="en-US" strike="noStrike" sz="1400" spc="0" u="none" cap="none">
                <a:solidFill>
                  <a:srgbClr val="1E293B">
                    <a:alpha val="100000"/>
                  </a:srgbClr>
                </a:solidFill>
                <a:latin typeface="Calibri"/>
              </a:rPr>
              <a:t><![CDATA[Nerve]]></a:t>
            </a:r>
            <a:br/>
            <a:r>
              <a:rPr lang="en-US" strike="noStrike" sz="1400" spc="0" u="none" cap="none">
                <a:solidFill>
                  <a:srgbClr val="1E293B">
                    <a:alpha val="100000"/>
                  </a:srgbClr>
                </a:solidFill>
                <a:latin typeface="Calibri"/>
              </a:rPr>
              <a:t><![CDATA[Primary A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a:t>
            </a:r>
            <a:br/>
            <a:r>
              <a:rPr lang="en-US" strike="noStrike" sz="1400" spc="0" u="none" cap="none">
                <a:solidFill>
                  <a:srgbClr val="1E293B">
                    <a:alpha val="100000"/>
                  </a:srgbClr>
                </a:solidFill>
                <a:latin typeface="Calibri"/>
              </a:rPr>
              <a:t><![CDATA[Tibialis anterior, EHL, EDL]]></a:t>
            </a:r>
            <a:br/>
            <a:r>
              <a:rPr lang="en-US" strike="noStrike" sz="1400" spc="0" u="none" cap="none">
                <a:solidFill>
                  <a:srgbClr val="1E293B">
                    <a:alpha val="100000"/>
                  </a:srgbClr>
                </a:solidFill>
                <a:latin typeface="Calibri"/>
              </a:rPr>
              <a:t><![CDATA[Deep peroneal nerve]]></a:t>
            </a:r>
            <a:br/>
            <a:r>
              <a:rPr lang="en-US" strike="noStrike" sz="1400" spc="0" u="none" cap="none">
                <a:solidFill>
                  <a:srgbClr val="1E293B">
                    <a:alpha val="100000"/>
                  </a:srgbClr>
                </a:solidFill>
                <a:latin typeface="Calibri"/>
              </a:rPr>
              <a:t><![CDATA[Dorsiflex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a:t>
            </a:r>
            <a:br/>
            <a:r>
              <a:rPr lang="en-US" strike="noStrike" sz="1400" spc="0" u="none" cap="none">
                <a:solidFill>
                  <a:srgbClr val="1E293B">
                    <a:alpha val="100000"/>
                  </a:srgbClr>
                </a:solidFill>
                <a:latin typeface="Calibri"/>
              </a:rPr>
              <a:t><![CDATA[Peroneus longus, brevis]]></a:t>
            </a:r>
            <a:br/>
            <a:r>
              <a:rPr lang="en-US" strike="noStrike" sz="1400" spc="0" u="none" cap="none">
                <a:solidFill>
                  <a:srgbClr val="1E293B">
                    <a:alpha val="100000"/>
                  </a:srgbClr>
                </a:solidFill>
                <a:latin typeface="Calibri"/>
              </a:rPr>
              <a:t><![CDATA[Superficial peroneal nerve]]></a:t>
            </a:r>
            <a:br/>
            <a:r>
              <a:rPr lang="en-US" strike="noStrike" sz="1400" spc="0" u="none" cap="none">
                <a:solidFill>
                  <a:srgbClr val="1E293B">
                    <a:alpha val="100000"/>
                  </a:srgbClr>
                </a:solidFill>
                <a:latin typeface="Calibri"/>
              </a:rPr>
              <a:t><![CDATA[Foot ever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erficial posterior]]></a:t>
            </a:r>
            <a:br/>
            <a:r>
              <a:rPr lang="en-US" strike="noStrike" sz="1400" spc="0" u="none" cap="none">
                <a:solidFill>
                  <a:srgbClr val="1E293B">
                    <a:alpha val="100000"/>
                  </a:srgbClr>
                </a:solidFill>
                <a:latin typeface="Calibri"/>
              </a:rPr>
              <a:t><![CDATA[Gastrocnemius, soleus]]></a:t>
            </a:r>
            <a:br/>
            <a:r>
              <a:rPr lang="en-US" strike="noStrike" sz="1400" spc="0" u="none" cap="none">
                <a:solidFill>
                  <a:srgbClr val="1E293B">
                    <a:alpha val="100000"/>
                  </a:srgbClr>
                </a:solidFill>
                <a:latin typeface="Calibri"/>
              </a:rPr>
              <a:t><![CDATA[Tibial nerve]]></a:t>
            </a:r>
            <a:br/>
            <a:r>
              <a:rPr lang="en-US" strike="noStrike" sz="1400" spc="0" u="none" cap="none">
                <a:solidFill>
                  <a:srgbClr val="1E293B">
                    <a:alpha val="100000"/>
                  </a:srgbClr>
                </a:solidFill>
                <a:latin typeface="Calibri"/>
              </a:rPr>
              <a:t><![CDATA[Plantarflex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ep posterior]]></a:t>
            </a:r>
            <a:br/>
            <a:r>
              <a:rPr lang="en-US" strike="noStrike" sz="1400" spc="0" u="none" cap="none">
                <a:solidFill>
                  <a:srgbClr val="1E293B">
                    <a:alpha val="100000"/>
                  </a:srgbClr>
                </a:solidFill>
                <a:latin typeface="Calibri"/>
              </a:rPr>
              <a:t><![CDATA[Tibialis posterior, FDL, FHL]]></a:t>
            </a:r>
            <a:br/>
            <a:r>
              <a:rPr lang="en-US" strike="noStrike" sz="1400" spc="0" u="none" cap="none">
                <a:solidFill>
                  <a:srgbClr val="1E293B">
                    <a:alpha val="100000"/>
                  </a:srgbClr>
                </a:solidFill>
                <a:latin typeface="Calibri"/>
              </a:rPr>
              <a:t><![CDATA[Tibial nerve]]></a:t>
            </a:r>
            <a:br/>
            <a:r>
              <a:rPr lang="en-US" strike="noStrike" sz="1400" spc="0" u="none" cap="none">
                <a:solidFill>
                  <a:srgbClr val="1E293B">
                    <a:alpha val="100000"/>
                  </a:srgbClr>
                </a:solidFill>
                <a:latin typeface="Calibri"/>
              </a:rPr>
              <a:t><![CDATA[Toe flex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Pressure Criter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a:t>
            </a:r>
            <a:br/>
            <a:br/>
            <a:r>
              <a:rPr lang="en-US" strike="noStrike" sz="1400" spc="0" u="none" cap="none">
                <a:solidFill>
                  <a:srgbClr val="1E293B">
                    <a:alpha val="100000"/>
                  </a:srgbClr>
                </a:solidFill>
                <a:latin typeface="Calibri"/>
              </a:rPr>
              <a:t><![CDATA[Compartment syndrome develops when intracompartmental pressure increases to a level that exceeds capillary perfusion press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rease in compartment volume due to swelling or blee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gid fascia prevents expa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compartmental pressure ri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nous outflow obstruction occ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pillary perfusion decre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ssue ischemia develop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ssue]]></a:t>
            </a:r>
            <a:br/>
            <a:r>
              <a:rPr lang="en-US" strike="noStrike" sz="1400" spc="0" u="none" cap="none">
                <a:solidFill>
                  <a:srgbClr val="1E293B">
                    <a:alpha val="100000"/>
                  </a:srgbClr>
                </a:solidFill>
                <a:latin typeface="Calibri"/>
              </a:rPr>
              <a:t><![CDATA[Time to irreversible dam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le]]></a:t>
            </a:r>
            <a:br/>
            <a:r>
              <a:rPr lang="en-US" strike="noStrike" sz="1400" spc="0" u="none" cap="none">
                <a:solidFill>
                  <a:srgbClr val="1E293B">
                    <a:alpha val="100000"/>
                  </a:srgbClr>
                </a:solidFill>
                <a:latin typeface="Calibri"/>
              </a:rPr>
              <a:t><![CDATA[Approximately 4 to 6 ho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rve]]></a:t>
            </a:r>
            <a:br/>
            <a:r>
              <a:rPr lang="en-US" strike="noStrike" sz="1400" spc="0" u="none" cap="none">
                <a:solidFill>
                  <a:srgbClr val="1E293B">
                    <a:alpha val="100000"/>
                  </a:srgbClr>
                </a:solidFill>
                <a:latin typeface="Calibri"/>
              </a:rPr>
              <a:t><![CDATA[Approximately 6 to 8 ho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Pressure Criter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r>
              <a:rPr lang="en-US" strike="noStrike" sz="1400" spc="0" u="none" cap="none">
                <a:solidFill>
                  <a:srgbClr val="1E293B">
                    <a:alpha val="100000"/>
                  </a:srgbClr>
                </a:solidFill>
                <a:latin typeface="Calibri"/>
              </a:rPr>
              <a:t><![CDATA[Diagnosis of compartment syndrome is primarily clinical. The classic teaching describes six cardinal sig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gn]]></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a:t>
            </a:r>
            <a:br/>
            <a:r>
              <a:rPr lang="en-US" strike="noStrike" sz="1400" spc="0" u="none" cap="none">
                <a:solidFill>
                  <a:srgbClr val="1E293B">
                    <a:alpha val="100000"/>
                  </a:srgbClr>
                </a:solidFill>
                <a:latin typeface="Calibri"/>
              </a:rPr>
              <a:t><![CDATA[Pain out of proportion to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with passive stretch]]></a:t>
            </a:r>
            <a:br/>
            <a:r>
              <a:rPr lang="en-US" strike="noStrike" sz="1400" spc="0" u="none" cap="none">
                <a:solidFill>
                  <a:srgbClr val="1E293B">
                    <a:alpha val="100000"/>
                  </a:srgbClr>
                </a:solidFill>
                <a:latin typeface="Calibri"/>
              </a:rPr>
              <a:t><![CDATA[Earliest and most sensitive si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esthesia]]></a:t>
            </a:r>
            <a:br/>
            <a:r>
              <a:rPr lang="en-US" strike="noStrike" sz="1400" spc="0" u="none" cap="none">
                <a:solidFill>
                  <a:srgbClr val="1E293B">
                    <a:alpha val="100000"/>
                  </a:srgbClr>
                </a:solidFill>
                <a:latin typeface="Calibri"/>
              </a:rPr>
              <a:t><![CDATA[Early nerve isch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llor]]></a:t>
            </a:r>
            <a:br/>
            <a:r>
              <a:rPr lang="en-US" strike="noStrike" sz="1400" spc="0" u="none" cap="none">
                <a:solidFill>
                  <a:srgbClr val="1E293B">
                    <a:alpha val="100000"/>
                  </a:srgbClr>
                </a:solidFill>
                <a:latin typeface="Calibri"/>
              </a:rPr>
              <a:t><![CDATA[Late si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lysis]]></a:t>
            </a:r>
            <a:br/>
            <a:r>
              <a:rPr lang="en-US" strike="noStrike" sz="1400" spc="0" u="none" cap="none">
                <a:solidFill>
                  <a:srgbClr val="1E293B">
                    <a:alpha val="100000"/>
                  </a:srgbClr>
                </a:solidFill>
                <a:latin typeface="Calibri"/>
              </a:rPr>
              <a:t><![CDATA[Very late si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ulselessness]]></a:t>
            </a:r>
            <a:br/>
            <a:r>
              <a:rPr lang="en-US" strike="noStrike" sz="1400" spc="0" u="none" cap="none">
                <a:solidFill>
                  <a:srgbClr val="1E293B">
                    <a:alpha val="100000"/>
                  </a:srgbClr>
                </a:solidFill>
                <a:latin typeface="Calibri"/>
              </a:rPr>
              <a:t><![CDATA[Extremely late fin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on passive stretch is the earliest reliable si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mpartment feels tense and fi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6">
  <a:themeElements>
    <a:clrScheme name="Theme7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2026-06-13T13:43:24Z</dcterms:created>
  <dcterms:modified xsi:type="dcterms:W3CDTF">2026-06-13T13:43:24Z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