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282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Chondrosarcoma — Grades & Surger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differentiated]]></a:t>
            </a:r>
            <a:br/>
            <a:r>
              <a:rPr lang="en-US" strike="noStrike" sz="1400" spc="0" u="none" cap="none">
                <a:solidFill>
                  <a:srgbClr val="1E293B">
                    <a:alpha val="100000"/>
                  </a:srgbClr>
                </a:solidFill>
                <a:latin typeface="Calibri"/>
              </a:rPr>
              <a:t><![CDATA[Bimorphic — low-grade cartilage component + high-grade non-cartilaginous spindle cell component (osteosarcoma, fibrosarcoma, or undifferentiated pleomorphic sarcoma pattern)]]></a:t>
            </a:r>
            <a:br/>
            <a:r>
              <a:rPr lang="en-US" strike="noStrike" sz="1400" spc="0" u="none" cap="none">
                <a:solidFill>
                  <a:srgbClr val="1E293B">
                    <a:alpha val="100000"/>
                  </a:srgbClr>
                </a:solidFill>
                <a:latin typeface="Calibri"/>
              </a:rPr>
              <a:t><![CDATA[~10–25%]]></a:t>
            </a:r>
            <a:br/>
            <a:r>
              <a:rPr lang="en-US" strike="noStrike" sz="1400" spc="0" u="none" cap="none">
                <a:solidFill>
                  <a:srgbClr val="1E293B">
                    <a:alpha val="100000"/>
                  </a:srgbClr>
                </a:solidFill>
                <a:latin typeface="Calibri"/>
              </a:rPr>
              <a:t><![CDATA[Wide resection; chemotherapy (as per osteosarcoma protocols — MAP) for the dedifferentiated component; very poor prognosis regardless of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 & Investigations]]></a:t>
            </a:r>
            <a:br/>
            <a:br/>
            <a:r>
              <a:rPr lang="en-US" strike="noStrike" sz="1400" spc="0" u="none" cap="none">
                <a:solidFill>
                  <a:srgbClr val="1E293B">
                    <a:alpha val="100000"/>
                  </a:srgbClr>
                </a:solidFill>
                <a:latin typeface="Calibri"/>
              </a:rPr>
              <a:t><![CDATA[History: deep, dull, aching pain — often present for months to years before diagnosis (Grade 1 chondrosarcomas are slow-growing and symptoms may be subtle); night pain and rest pain are features of higher-grade lesions; a swelling may be palpable for peripheral lesions; a previously asymptomatic enchondroma becoming painful warrants imaging reassessment for malignant transform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the initial investigation; typical features — lytic lesion with endosteal scalloping (scalloping of the inner cortical surface due to cartilage lobules pressing on the cortex); `rings and arcs` calcification pattern (curvilinear calcification within the cartilage matrix — highly characteristic of cartilaginous tumours); cortical thickening or expansion; `popcorn` calcification; cortical destruction and soft tissue extension indicate higher grade; periosteal reaction is less common in chondrosarcoma than osteosarcoma; the pelvis and proximal femur are the most common sites on X-ra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best imaging for soft tissue extent, cortical breakthrough, and intramedullary extent; cartilaginous lesions are characteristically bright on T2 (high water content in chondroid matrix); MRI distinguishes enchondroma (usually <5 cm, peripheral, no soft tissue mass, no cortical destruction) from chondrosarcoma (larger, deep endosteal scalloping >2/3 cortical thickness, soft tissue mass, cortical destruction); MRI also defines the surgical resection margin]]>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best for cortical integrity, calcification pattern characterisation, and chest staging (lung metastases — the primary site of distant sprea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psy considerations: Grade 1 vs Grade 2 distinction is the most difficult in pathology — there is significant interobserver variability; molecular markers (IDH1/IDH2 mutations — present in ~50% of conventional chondrosarcomas and most enchondromas; the same mutation does not reliably distinguish benign from malignant) are increasingly used; biopsy must be performed in a specialist centre using the Enneking/Mankin biopsy principles to avoid contaminating the surgical fiel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Management]]></a:t>
            </a:r>
            <a:br/>
            <a:br/>
            <a:r>
              <a:rPr lang="en-US" strike="noStrike" sz="1400" spc="0" u="none" cap="none">
                <a:solidFill>
                  <a:srgbClr val="1E293B">
                    <a:alpha val="100000"/>
                  </a:srgbClr>
                </a:solidFill>
                <a:latin typeface="Calibri"/>
              </a:rPr>
              <a:t><![CDATA[Grade 1 chondrosarcoma — intralesional curettage: for Grade 1 lesions in accessible locations (distal femur, proximal humerus, tibia, hand, foot); the lesion is curetted thoroughly; adjuvants are applied to the cavity wall — phenol (chemical adjuvant; burns residual tumour cells; causes local soft tissue toxicity — must be used carefully), argon beam coagulation, or cryotherapy (liquid nitrogen); the cavity is then filled with bone cement (PMMA — which also provides a `heat kill` effect as it polymerises) or bone graft; local recurrence after curettage of Grade 1 chondrosarcoma is approximately 10–20%; if local recurrence occurs after intralesional surgery, wide resection is then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2–3 chondrosarcoma — wide resection: wide surgical margins are mandatory for Grades 2 and 3; the tumour is resected en bloc with a cuff of normal tissue; reconstruction depends on location — mega-prosthesis for distal femur/proximal tibia/proximal humerus; pelvic resection (hemipelvectomy) for large pelvic chondrosarcomas; rib resection + chest wall reconstruction; expendable bones (fibula, clavicle) can be excised without reconstruction; pelvic resections carry significant morbidity and high complication ra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lvic chondrosarcoma: one of the most surgically challenging presentations; the ilium, acetabulum, pubis, and ischium may all be involved; internal hemipelvectomy (resection of the pelvic ring while preserving the limb) or external hemipelvectomy (amputation of the entire limb + pelvis); functional outcomes after major pelvic resection are poor; multi-disciplinary planning is essenti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Evans HL et al. Prognostic factors in chondrosarcoma of bone. Cancer. 1977;40(2):818–831.]]></a:t>
            </a:r>
            <a:br/>
            <a:r>
              <a:rPr lang="en-US" strike="noStrike" sz="1200" spc="0" u="none" cap="none">
                <a:solidFill>
                  <a:srgbClr val="1E293B">
                    <a:alpha val="100000"/>
                  </a:srgbClr>
                </a:solidFill>
                <a:latin typeface="Calibri"/>
              </a:rPr>
              <a:t><![CDATA[Gelderblom H et al. The clinical approach towards chondrosarcoma. Oncologist. 2008;13(3):320–329.]]></a:t>
            </a:r>
            <a:br/>
            <a:r>
              <a:rPr lang="en-US" strike="noStrike" sz="1200" spc="0" u="none" cap="none">
                <a:solidFill>
                  <a:srgbClr val="1E293B">
                    <a:alpha val="100000"/>
                  </a:srgbClr>
                </a:solidFill>
                <a:latin typeface="Calibri"/>
              </a:rPr>
              <a:t><![CDATA[Ahlmann ER et al. Intralesional curettage for Grade 1 chondrosarcoma. Clin Orthop Relat Res. 2006.]]></a:t>
            </a:r>
            <a:br/>
            <a:r>
              <a:rPr lang="en-US" strike="noStrike" sz="1200" spc="0" u="none" cap="none">
                <a:solidFill>
                  <a:srgbClr val="1E293B">
                    <a:alpha val="100000"/>
                  </a:srgbClr>
                </a:solidFill>
                <a:latin typeface="Calibri"/>
              </a:rPr>
              <a:t><![CDATA[Schreuder HW et al. Treatment of benign and low-grade malignant intramedullary chondroid tumours with curettage and cryosurgery. Eur J Surg Oncol. 1998.]]></a:t>
            </a:r>
            <a:br/>
            <a:r>
              <a:rPr lang="en-US" strike="noStrike" sz="1200" spc="0" u="none" cap="none">
                <a:solidFill>
                  <a:srgbClr val="1E293B">
                    <a:alpha val="100000"/>
                  </a:srgbClr>
                </a:solidFill>
                <a:latin typeface="Calibri"/>
              </a:rPr>
              <a:t><![CDATA[Grimer RJ et al. Chondrosarcoma: risk factors for local recurrence and metastasis. Sarcoma. 2000.]]></a:t>
            </a:r>
            <a:br/>
            <a:r>
              <a:rPr lang="en-US" strike="noStrike" sz="1200" spc="0" u="none" cap="none">
                <a:solidFill>
                  <a:srgbClr val="1E293B">
                    <a:alpha val="100000"/>
                  </a:srgbClr>
                </a:solidFill>
                <a:latin typeface="Calibri"/>
              </a:rPr>
              <a:t><![CDATA[WHO Classification of Tumours of Soft Tissue and Bone. 5th Edition. 2020.]]></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Chondrosarcoma.]]></a:t>
            </a:r>
            <a:br/>
            <a:r>
              <a:rPr lang="en-US" strike="noStrike" sz="1200" spc="0" u="none" cap="none">
                <a:solidFill>
                  <a:srgbClr val="1E293B">
                    <a:alpha val="100000"/>
                  </a:srgbClr>
                </a:solidFill>
                <a:latin typeface="Calibri"/>
              </a:rPr>
              <a:t><![CDATA[Amary MF et al. IDH1 and IDH2 mutations 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econd most common primary malignant bone tumor after osteosarcoma, usually >40 years. Common sites: pelvis, femur, humerus, ribs. Graded histologically (I–III); dedifferentiated and mesenchymal subtypes more aggressive. X‑ray: rings‑and‑arcs calcification, endosteal scalloping, cortical breach. Treatment: Wide surgical resection is mainstay; chemo/radiotherapy are ineffective.]]>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Chondrosarcoma — Grades & Surger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Classification]]></a:t>
            </a:r>
            <a:br/>
            <a:br/>
            <a:r>
              <a:rPr lang="en-US" strike="noStrike" sz="1400" spc="0" u="none" cap="none">
                <a:solidFill>
                  <a:srgbClr val="1E293B">
                    <a:alpha val="100000"/>
                  </a:srgbClr>
                </a:solidFill>
                <a:latin typeface="Calibri"/>
              </a:rPr>
              <a:t><![CDATA[Chondrosarcoma is the second most common primary malignant bone tumour after osteosarcoma. It is a malignant tumour of cartilage-producing cells and, critically, is largely resistant to conventional chemotherapy and radiotherapy — surgical resection is the primary and often only effective treatment. The grade of the tumour is the most important determinant of prognosis and drives the surgical strategy, from intralesional curettage for low-grade lesions to wide resection for high-grade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peak incidence in the 4th–7th decade (adults and elderly, unlike osteosarcoma which peaks in adolescence); male predominance (1.5:1); most commonly affects the pelvis, proximal femur, proximal humerus, and ribs; the axial skeleton (pelvis and spine) accounts for approximately 40% of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by origin: primary chondrosarcoma (arises de novo in normal bone); secondary chondrosarcoma (arises in a pre-existing benign cartilage lesion — enchondroma or osteochondroma); secondary chondrosarcoma accounts for approximately 15–25% of cases; the risk of malignant transformation of a solitary enchondroma is very low (<1%), but in Ollier disease (multiple enchondromatosis) the risk is 25–30%, and in Maffucci syndrome (enchondromatosis + soft tissue haemangiomas) the risk is nearly 100% and may involve multiple simultaneous chondrosarcoma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stological subtypes: conventional (hyaline cartilage — the most common; Grades 1–3); dedifferentiated (high-grade non-cartilaginous component superimposed on a low-grade chondrosarcoma — very aggressive; accounts for ~10%; poor prognosis); clear cell (low-grade; affects the epiphysis of long bones; rare); mesenchymal (very aggressive; responds better to chemotherapy than other subtyp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ing — Evans Classification]]></a:t>
            </a:r>
            <a:br/>
            <a:br/>
            <a:br/>
            <a:br/>
            <a:br/>
            <a:r>
              <a:rPr lang="en-US" strike="noStrike" sz="1400" spc="0" u="none" cap="none">
                <a:solidFill>
                  <a:srgbClr val="1E293B">
                    <a:alpha val="100000"/>
                  </a:srgbClr>
                </a:solidFill>
                <a:latin typeface="Calibri"/>
              </a:rPr>
              <a:t><![CDATA[Grade]]></a:t>
            </a:r>
            <a:br/>
            <a:r>
              <a:rPr lang="en-US" strike="noStrike" sz="1400" spc="0" u="none" cap="none">
                <a:solidFill>
                  <a:srgbClr val="1E293B">
                    <a:alpha val="100000"/>
                  </a:srgbClr>
                </a:solidFill>
                <a:latin typeface="Calibri"/>
              </a:rPr>
              <a:t><![CDATA[Histology]]></a:t>
            </a:r>
            <a:br/>
            <a:r>
              <a:rPr lang="en-US" strike="noStrike" sz="1400" spc="0" u="none" cap="none">
                <a:solidFill>
                  <a:srgbClr val="1E293B">
                    <a:alpha val="100000"/>
                  </a:srgbClr>
                </a:solidFill>
                <a:latin typeface="Calibri"/>
              </a:rPr>
              <a:t><![CDATA[5-Year Survival]]></a:t>
            </a:r>
            <a:br/>
            <a:r>
              <a:rPr lang="en-US" strike="noStrike" sz="1400" spc="0" u="none" cap="none">
                <a:solidFill>
                  <a:srgbClr val="1E293B">
                    <a:alpha val="100000"/>
                  </a:srgbClr>
                </a:solidFill>
                <a:latin typeface="Calibri"/>
              </a:rPr>
              <a:t><![CDATA[Surgical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1 (low-grade)]]></a:t>
            </a:r>
            <a:br/>
            <a:r>
              <a:rPr lang="en-US" strike="noStrike" sz="1400" spc="0" u="none" cap="none">
                <a:solidFill>
                  <a:srgbClr val="1E293B">
                    <a:alpha val="100000"/>
                  </a:srgbClr>
                </a:solidFill>
                <a:latin typeface="Calibri"/>
              </a:rPr>
              <a:t><![CDATA[Hyaline cartilage; low cellularity; minimal nuclear atypia; no mitoses; abundant chondroid matrix; closely resembles normal hyaline cartilage]]></a:t>
            </a:r>
            <a:br/>
            <a:r>
              <a:rPr lang="en-US" strike="noStrike" sz="1400" spc="0" u="none" cap="none">
                <a:solidFill>
                  <a:srgbClr val="1E293B">
                    <a:alpha val="100000"/>
                  </a:srgbClr>
                </a:solidFill>
                <a:latin typeface="Calibri"/>
              </a:rPr>
              <a:t><![CDATA[~90%]]></a:t>
            </a:r>
            <a:br/>
            <a:r>
              <a:rPr lang="en-US" strike="noStrike" sz="1400" spc="0" u="none" cap="none">
                <a:solidFill>
                  <a:srgbClr val="1E293B">
                    <a:alpha val="100000"/>
                  </a:srgbClr>
                </a:solidFill>
                <a:latin typeface="Calibri"/>
              </a:rPr>
              <a:t><![CDATA[Intralesional curettage + adjuvants (phenol, cement) for accessible lesions; wide resection for expendable bones (rib, fibula) or pelvic/axial lesions where curettage margins are difficult to contro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2 (intermediate)]]></a:t>
            </a:r>
            <a:br/>
            <a:r>
              <a:rPr lang="en-US" strike="noStrike" sz="1400" spc="0" u="none" cap="none">
                <a:solidFill>
                  <a:srgbClr val="1E293B">
                    <a:alpha val="100000"/>
                  </a:srgbClr>
                </a:solidFill>
                <a:latin typeface="Calibri"/>
              </a:rPr>
              <a:t><![CDATA[Increased cellularity; mild-moderate nuclear atypia; rare mitoses; some myxoid change]]></a:t>
            </a:r>
            <a:br/>
            <a:r>
              <a:rPr lang="en-US" strike="noStrike" sz="1400" spc="0" u="none" cap="none">
                <a:solidFill>
                  <a:srgbClr val="1E293B">
                    <a:alpha val="100000"/>
                  </a:srgbClr>
                </a:solidFill>
                <a:latin typeface="Calibri"/>
              </a:rPr>
              <a:t><![CDATA[~60–70%]]></a:t>
            </a:r>
            <a:br/>
            <a:r>
              <a:rPr lang="en-US" strike="noStrike" sz="1400" spc="0" u="none" cap="none">
                <a:solidFill>
                  <a:srgbClr val="1E293B">
                    <a:alpha val="100000"/>
                  </a:srgbClr>
                </a:solidFill>
                <a:latin typeface="Calibri"/>
              </a:rPr>
              <a:t><![CDATA[Wide surgical resection; curettage unacceptable — local recurrence rate too high; neo/adjuvant chemotherapy generally ineffect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3 (high-grade)]]></a:t>
            </a:r>
            <a:br/>
            <a:r>
              <a:rPr lang="en-US" strike="noStrike" sz="1400" spc="0" u="none" cap="none">
                <a:solidFill>
                  <a:srgbClr val="1E293B">
                    <a:alpha val="100000"/>
                  </a:srgbClr>
                </a:solidFill>
                <a:latin typeface="Calibri"/>
              </a:rPr>
              <a:t><![CDATA[High cellularity; marked nuclear pleomorphism; frequent mitoses; areas of necrosis; least matrix production]]></a:t>
            </a:r>
            <a:br/>
            <a:r>
              <a:rPr lang="en-US" strike="noStrike" sz="1400" spc="0" u="none" cap="none">
                <a:solidFill>
                  <a:srgbClr val="1E293B">
                    <a:alpha val="100000"/>
                  </a:srgbClr>
                </a:solidFill>
                <a:latin typeface="Calibri"/>
              </a:rPr>
              <a:t><![CDATA[~30–40%]]></a:t>
            </a:r>
            <a:br/>
            <a:r>
              <a:rPr lang="en-US" strike="noStrike" sz="1400" spc="0" u="none" cap="none">
                <a:solidFill>
                  <a:srgbClr val="1E293B">
                    <a:alpha val="100000"/>
                  </a:srgbClr>
                </a:solidFill>
                <a:latin typeface="Calibri"/>
              </a:rPr>
              <a:t><![CDATA[Wide resection with maximal margins; chemotherapy and radiotherapy have limited efficacy but may be considered for unresectable disease; proton beam therapy for skull base chondrosarc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8">
  <a:themeElements>
    <a:clrScheme name="Theme9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2026-05-17T14:02:34Z</dcterms:created>
  <dcterms:modified xsi:type="dcterms:W3CDTF">2026-05-17T14:02:34Z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