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421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I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yperreflexia (lower limb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ggerated knee and ankle jerks; upgoing plantar response (Babinski sign); clonus; Hoffman`s sign in the hand (flicking the terminal phalanx of the middle finger causes reflex flexion of the index finger and thumb — indicates UMN lesion at or above the level teste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ticospinal tract compression — UMN signs below the level of le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ffman`s sig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icking or snapping the terminal phalanx of the middle finger; positive if the index finger and thumb involuntarily flex in response; highly specific for a cervical cord UMN lesion; bilateral Hoffman`s is particularly significa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ost reliable clinical sign for cervical cord UMN pathology; should be routinely tested in any patient with hand or gait sympto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rted supinator reflex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apping the brachioradialis tendon (at C5-6) elicits finger flexion rather than the normal wrist/elbow flexion; indicates a cord lesion at C5-6 — the LMN at C5-6 is disrupted (absent normal brachioradialis response) and the UMN to C7-C8 (finger flexors) is releas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gnomonic for C5-6 cord lesion; combination of LMN loss at the level + UMN release below it; requires both LMN and UMN involvement at the same lev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ladder dysfun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rinary urgency, frequency, hesitancy; retention or incontinence in advanced cas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olvement of descending autonomic pathways; usually a late feature; poor prognostic sig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nctional Grading — Nurick & Modified JOA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urick Gra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Implication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0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ot signs; no cord involvement; asymptomatic cervical spondylo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ervative management; close monitor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gns of cord involvement but no difficulty walk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ervative or surgical depending on progression and sever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light difficulty walking; can perform full-time employ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intervention should be considered — further deterioration likely without surger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fficulty walking; requires assistance or aids; unable to work full-tim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decompression recommended — significant disability; good potential for improv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n walk only with assistance; severe dis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rgent surgical decompression; prognosis guarded — improvement possible but outcomes less predictable than earlier interven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5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airbound or bedbound; unable to wal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decompression still indicated to prevent further deterioration and for pain relief; limited functional recovery expec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ified Japanese Orthopaedic Association (mJOA) score: the most widely used quantitative outcome measure for CSM; scores upper limb motor function (0–4), lower limb motor function (0–4), upper limb sensation (0–2), lower limb sensation (0–2), and bladder function (0–3); maximum score 18 (normal); mild CSM = 15–17; moderate = 12–14; severe = <12; the recovery rate (Hirabayashi formula) = (post-op mJOA − pre-op mJOA) / (18 − pre-op mJOA) × 100%; a recovery rate >50% is considered a good surgical outcome]]>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cervical spine (gold standard): the primary investigation for CSM; demonstrates the level(s) and extent of cord compression; T2-weighted sequences show high signal within the cord at the compression level — `myelomalacia` (T2 hyperintensity) indicates cord damage and is associated with worse prognosis; T1 hypointense signal within the cord (rare) indicates severe irreversible myelomalacia; a `snake eye` appearance (bilateral T2 hyperintensity in the anterior horn cells on axial T2 MRI) indicates ischaemic anterior horn cell damage and portends poor recovery; sagittal T2 and STIR sequences for cervical alignment, cord signal, and multi-level disease assessment; axial T2 for central canal diameter and cord-canal rat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X-ray lateral cervical spine: assesses cervical alignment (kyphosis vs lordosis — critical for surgical planning); Torg-Pavlov ratio (<0.8 = narrow canal); osteophytes; disc space height loss; dynamic (flexion-extension) views for instability; OPLL visible as a dense line behind the vertebral bod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urick S. The pathogenesis of the spinal cord disorder associated with cervical spondylosis. Brain. 1972;95(1):87–10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rabayashi K et al. Expansive open-door laminoplasty for cervical spinal stenotic myelopathy. Spine. 198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hlings MG et al. Optimal management of cervical myelopathy — a systematic review of the literature. Spine. 20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ato F et al. Anterior spinal fusion combined with laminoplasty for cervical myelopathy with ossification of the posterior longitudinal ligament. J Bone Joint Surg Am. 199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hee JM et al. Cervical myelopathy. J Bone Joint Surg Am. 200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adanka Z et al. Cervical spondylotic myelopathy — conservative versus surgical management. Spine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es F, Turner JW. Natural history and prognosis of cervica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SM is progressive spinal cord dysfunction due to degenerative stenosis (disc osteophyte complex, ligamentum flavum hypertrophy, OPLL). Symptoms: hand clumsiness, gait imbalance, Lhermitte sign; UMN signs below level (Hoffmann, Babinski) with possible segmental LMN at level. MRI is diagnostic; assess sagittal alignment, number of compressed levels, and canal diameter. Surgery for moderate–severe or progressive CSM: anterior (ACDF/corpectomy) vs posterior (laminoplasty/laminectomy + fusion) based on alignment and levels. Prognostic factors: shorter symptom duration, younger age, no signal change on T2 MRI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Pathophys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rvical spondylotic myelopathy (CSM) is the most common cause of spinal cord dysfunction in adults over 55 years and the most common cause of acquired non-traumatic spinal cord compromise worldwide. It results from chronic mechanical compression of the cervical spinal cord by degenerative spondylotic changes — osteophytes, disc herniations, buckled ligamentum flavum, facet hypertrophy, and in severe cases, ossification of the posterior longitudinal ligament (OPLL). The natural history is variable but typically progressive, and CSM represents a major source of disability that can be mitigated or reversed by timely surgical decompress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physiology — mechanical and vascular mechanisms: (1) Static compression: the anterior spondylotic bar (disc-osteophyte complex) and posterior hypertrophied ligamentum flavum reduce the anteroposterior diameter of the cervical canal; a canal AP diameter <13 mm = relative stenosis; <10 mm = absolute stenosis; the `Torg-Pavlov ratio` (ratio of the spinal canal AP diameter to the vertebral body AP diameter on lateral X-ray) <0.8 indicates developmental canal narrowing predisposing to CSM; (2) Dynamic compression: in addition to static compression, neck movement — particularly extension — causes further narrowing (ligamentum flavum buckles inward; disc herniates further; intervertebral foramina narrow); hyperlordotic extension posture causes maximal cord compression; flexion may cause cord traction and stretch; (3) Vascular compromise: compression of the anterior spinal artery and the radicular arteries causes cord ischaemia, contributing to the neuronal damage independently of direct mechanical compres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logical changes in the cord: Wallerian degeneration of the corticospinal tracts (upper motor neuron signs in the lower limbs); degeneration of the posterior columns (proprioception loss, Romberg positive); anterior horn cell loss at the level of compression (lower motor neuron signs in the upper limbs at the affected level); the typical CSM pattern is therefore: lower limb UMN signs (spasticity, hyperreflexia, Babinski, clonus) + upper limb LMN signs (wasting, weakness, hyporeflexia at the compressive level) + sensory loss (impaired proprioception and vibra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PLL (Ossification of the Posterior Longitudinal Ligament): a separate but closely related entity — the PLL undergoes heterotopic ossification, creating a hard bony mass that compresses the spinal cord anteriorly; OPLL is most common in East Asian populations (particularly Japanese — prevalence 2–4%); higher risk of catastrophic cord injury with relatively minor trauma (minor fall → quadriplegia); segmental, continuous, mixed, or circumscribed subtypes; management is particularly challenging as anterior decompression (discectomy/corpectomy) risks dural tear (the dura may be adherent to or incorporated within the OPLL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Features & Examin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ature / Sig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ical Ba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it disturban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ide-based spastic gait; difficulty walking on uneven surfaces; frequent falls; difficulty climbing stairs; the first and most common presenting feature of CSM — often described by patients as `clumsy walking` or `unsteadiness`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ticospinal tract compression (UMN); posterior column dysfunction (propriocep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and clumsin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fficulty with fine motor tasks — buttoning, writing, chopsticks, typing; hand weakness; intrinsic hand muscle wasting in severe cases; `myelopathic hand` — characterised by loss of rapid alternating hand movement (rapid grip-release tes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horn cell compression at C6-C8 level (LMN at level of compression); corticospinal tract dysfunction (UMN) at all sublesional leve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Cervical Spondylotic Myelopathy — Pathophysiology &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hermitte`s sign (electric shock phenomen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ectric shock-like sensation radiating down the spine and into the limbs on neck flexion; caused by stretch of a compressed cord and sensitised posterior column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column/dorsal funiculus irritability; cord traction on flexion at the spondylotic leve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2026-05-17T13:51:29Z</dcterms:created>
  <dcterms:modified xsi:type="dcterms:W3CDTF">2026-05-17T13:51:29Z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