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698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lcaneal Fractures — Sanders & Essex-Lopresti]]></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CT Classification (Posterior Facet)]]></a:t>
            </a:r>
            <a:br/>
            <a:br/>
            <a:r>
              <a:rPr lang="en-US" strike="noStrike" sz="1400" spc="0" u="none" cap="none">
                <a:solidFill>
                  <a:srgbClr val="1E293B">
                    <a:alpha val="100000"/>
                  </a:srgbClr>
                </a:solidFill>
                <a:latin typeface="Calibri"/>
              </a:rPr>
              <a:t><![CDATA[The Sanders classification is based on a coronal CT scan through the widest part of the posterior facet of the subtalar joint. The posterior facet is divided into three columns (A, B, C) by two lines on the coronal CT — A is the lateral column, B is the middle column, C is the medial column. The classification describes the number and location of fracture lines within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rognosis]]></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ll fractures of the posterior facet regardless of the number of fracture lines are undisplaced (<2 mm displacement); the posterior facet is intact articular surface]]></a:t>
            </a:r>
            <a:br/>
            <a:r>
              <a:rPr lang="en-US" strike="noStrike" sz="1400" spc="0" u="none" cap="none">
                <a:solidFill>
                  <a:srgbClr val="1E293B">
                    <a:alpha val="100000"/>
                  </a:srgbClr>
                </a:solidFill>
                <a:latin typeface="Calibri"/>
              </a:rPr>
              <a:t><![CDATA[Excellent prognosis; low risk of post-traumatic subtalar arthritis]]></a:t>
            </a:r>
            <a:br/>
            <a:r>
              <a:rPr lang="en-US" strike="noStrike" sz="1400" spc="0" u="none" cap="none">
                <a:solidFill>
                  <a:srgbClr val="1E293B">
                    <a:alpha val="100000"/>
                  </a:srgbClr>
                </a:solidFill>
                <a:latin typeface="Calibri"/>
              </a:rPr>
              <a:t><![CDATA[Non-operative — cast or removable boot; protected weight-bearing for 6–8 weeks; functional outcomes ver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2 fragments (1 fracture line)]]></a:t>
            </a:r>
            <a:br/>
            <a:r>
              <a:rPr lang="en-US" strike="noStrike" sz="1400" spc="0" u="none" cap="none">
                <a:solidFill>
                  <a:srgbClr val="1E293B">
                    <a:alpha val="100000"/>
                  </a:srgbClr>
                </a:solidFill>
                <a:latin typeface="Calibri"/>
              </a:rPr>
              <a:t><![CDATA[One fracture line divides the posterior facet into two fragments; sub-classified by position of the fracture line: IIA (lateral column — line between A and B), IIB (middle — line between B and C), IIC (medial — line through C); 2-part posterior facet fracture; moderate displacement]]></a:t>
            </a:r>
            <a:br/>
            <a:r>
              <a:rPr lang="en-US" strike="noStrike" sz="1400" spc="0" u="none" cap="none">
                <a:solidFill>
                  <a:srgbClr val="1E293B">
                    <a:alpha val="100000"/>
                  </a:srgbClr>
                </a:solidFill>
                <a:latin typeface="Calibri"/>
              </a:rPr>
              <a:t><![CDATA[Good prognosis with surgical reduction and fixation; ORIF achieves good restoration of the posterior facet; satisfactory long-term outcomes reported]]></a:t>
            </a:r>
            <a:br/>
            <a:r>
              <a:rPr lang="en-US" strike="noStrike" sz="1400" spc="0" u="none" cap="none">
                <a:solidFill>
                  <a:srgbClr val="1E293B">
                    <a:alpha val="100000"/>
                  </a:srgbClr>
                </a:solidFill>
                <a:latin typeface="Calibri"/>
              </a:rPr>
              <a:t><![CDATA[ORIF (open reduction internal fixation) — standard extensile lateral approach or sinus tarsi approach; elevation of the posterior facet fragment, lag screw fixation of the posterior facet, lateral wall reconstruction with calcaneal plate; good results with early surgery (within 7–14 days of soft tissue optim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3 fragments (2 fracture lines)]]></a:t>
            </a:r>
            <a:br/>
            <a:r>
              <a:rPr lang="en-US" strike="noStrike" sz="1400" spc="0" u="none" cap="none">
                <a:solidFill>
                  <a:srgbClr val="1E293B">
                    <a:alpha val="100000"/>
                  </a:srgbClr>
                </a:solidFill>
                <a:latin typeface="Calibri"/>
              </a:rPr>
              <a:t><![CDATA[Two fracture lines divide the posterior facet into three fragments; sub-classified as IIIAB, IIIAC, IIIBC depending on which columns are involved; the middle fragment is typically depressed and impacted; the most common intraarticular calcaneal fracture type]]></a:t>
            </a:r>
            <a:br/>
            <a:r>
              <a:rPr lang="en-US" strike="noStrike" sz="1400" spc="0" u="none" cap="none">
                <a:solidFill>
                  <a:srgbClr val="1E293B">
                    <a:alpha val="100000"/>
                  </a:srgbClr>
                </a:solidFill>
                <a:latin typeface="Calibri"/>
              </a:rPr>
              <a:t><![CDATA[Moderate-to-poor prognosis; significant post-traumatic subtalar arthritis risk; outcomes of surgical treatment are better than non-operative but variable; 20–35% eventually require subtalar fusion]]></a:t>
            </a:r>
            <a:br/>
            <a:r>
              <a:rPr lang="en-US" strike="noStrike" sz="1400" spc="0" u="none" cap="none">
                <a:solidFill>
                  <a:srgbClr val="1E293B">
                    <a:alpha val="100000"/>
                  </a:srgbClr>
                </a:solidFill>
                <a:latin typeface="Calibri"/>
              </a:rPr>
              <a:t><![CDATA[ORIF if patient is suitable and soft tissues allow; technically demanding; the depressed middle fragment must be elevated and supported with bone graft or substitute; meticulous soft tissue handling essential; alternatively, primary subtalar fusion at the time of initial surgery (for very comminuted type III in high-demand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4 fragments (≥3 fracture lines)]]></a:t>
            </a:r>
            <a:br/>
            <a:r>
              <a:rPr lang="en-US" strike="noStrike" sz="1400" spc="0" u="none" cap="none">
                <a:solidFill>
                  <a:srgbClr val="1E293B">
                    <a:alpha val="100000"/>
                  </a:srgbClr>
                </a:solidFill>
                <a:latin typeface="Calibri"/>
              </a:rPr>
              <a:t><![CDATA[Highly comminuted posterior facet with 3 or more fracture lines; the posterior facet is shattered into 4 or more fragments; anatomical reconstruction is technically impossible or impractical]]></a:t>
            </a:r>
            <a:br/>
            <a:r>
              <a:rPr lang="en-US" strike="noStrike" sz="1400" spc="0" u="none" cap="none">
                <a:solidFill>
                  <a:srgbClr val="1E293B">
                    <a:alpha val="100000"/>
                  </a:srgbClr>
                </a:solidFill>
                <a:latin typeface="Calibri"/>
              </a:rPr>
              <a:t><![CDATA[Poor prognosis regardless of treatment; very high rate of post-traumatic subtalar arthritis; the posterior facet articular surface cannot be anatomically restored]]></a:t>
            </a:r>
            <a:br/>
            <a:r>
              <a:rPr lang="en-US" strike="noStrike" sz="1400" spc="0" u="none" cap="none">
                <a:solidFill>
                  <a:srgbClr val="1E293B">
                    <a:alpha val="100000"/>
                  </a:srgbClr>
                </a:solidFill>
                <a:latin typeface="Calibri"/>
              </a:rPr>
              <a:t><![CDATA[Primary subtalar arthrodesis (primary fusion at the time of calcaneal reconstruction — restores calcaneal morphology AND fuses the subtalar joint); non-operative management in poor surgical candidates; ORIF rarely attempted for Type IV as reconstruction is not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ORIF timing — the `wrinkle sign`: surgery for displaced intra-articular calcaneal fractures must be delayed until the acute soft tissue swelling has resolved sufficiently; the extensile lateral approach requires a full-thickness flap elevated off the lateral wall of the calcaneus — if performed in acutely swollen tissue, wound dehiscence rates are catastrophic (up to 25–30%); surgery is deferred until the `wrinkle sign` is positive — the appearance of skin wrinkles over the lateral heel when the foot is dorsiflexed, indicating that the acute oedema has resolved; this typically takes 7–14 days; in the meantime the foot is elevated, ice is applied, and a temporary backslab is applied; the `wrinkle sign` is a clinical landmark for surgical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le lateral approach: the gold standard open approach for ORIF; a full-thickness flap is elevated as a single layer off the lateral wall from the heel tuberosity to the calcaneocuboid joint and upward to expose the posterior facet; the peroneal tendons, sural nerve, and lateral wall fragments are reflected in the flap; the posterior facet is elevated (under direct vision), the fracture reduced, and a lag screw placed across the posterior facet; the lateral wall is then reconstructed with a low-profile calcaneal plate; meticulous single-layer closure; wound problems remain the Achilles heel of this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 sinus tarsi approach: increasingly popular alternative to the extensile lateral approach; a small incision over the sinus tarsi allows percutaneous or semi-open reduction and fixation of the posterior facet under fluoroscopic or arthroscopic guidance; significantly lower wound complication rates; comparable functional outcomes to extensile lateral approach for Sanders II and III fractures in multiple RCTs (STARR trial); preferred by many surgeons for Sanders II and selected III fractures in high-risk patients (smokers, diabetics, peripheral vascular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appropriate for Sanders I (undisplaced), non-displaced tongue-type without skin compromise, medically unfit patients, Sanders IV in low-demand elderly, bilateral fractures where staged surgery is required; the UK SURFER trial (Agren et al. / Bridgman et al.) and the landmark Netherlands ORIF vs non-operative RCT (Buckley et al.) showed no significant difference between ORIF and non-operative treatment for all displaced intra-articular calcaneal fractures in intention-to-treat analysis — but subgroup analysis (Sanders II, younger patients, lighter workers, anatomical reduction) consistently shows ORIF sup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nders R et al. Operative treatment in 120 displaced intraarticular calcaneal fractures. Clin Orthop Relat Res. 1993;290:87–95.]]></a:t>
            </a:r>
            <a:br/>
            <a:r>
              <a:rPr lang="en-US" strike="noStrike" sz="1200" spc="0" u="none" cap="none">
                <a:solidFill>
                  <a:srgbClr val="1E293B">
                    <a:alpha val="100000"/>
                  </a:srgbClr>
                </a:solidFill>
                <a:latin typeface="Calibri"/>
              </a:rPr>
              <a:t><![CDATA[Essex-Lopresti P. The mechanism, reduction technique, and results in fractures of the os calcis. Br J Surg. 1952;39(157):395–419.]]></a:t>
            </a:r>
            <a:br/>
            <a:r>
              <a:rPr lang="en-US" strike="noStrike" sz="1200" spc="0" u="none" cap="none">
                <a:solidFill>
                  <a:srgbClr val="1E293B">
                    <a:alpha val="100000"/>
                  </a:srgbClr>
                </a:solidFill>
                <a:latin typeface="Calibri"/>
              </a:rPr>
              <a:t><![CDATA[Buckley R et al. Operative compared with nonoperative treatment of displaced intra-articular calcaneal fractures. J Bone Joint Surg Am. 2002;84(10):1733–1744.]]></a:t>
            </a:r>
            <a:br/>
            <a:r>
              <a:rPr lang="en-US" strike="noStrike" sz="1200" spc="0" u="none" cap="none">
                <a:solidFill>
                  <a:srgbClr val="1E293B">
                    <a:alpha val="100000"/>
                  </a:srgbClr>
                </a:solidFill>
                <a:latin typeface="Calibri"/>
              </a:rPr>
              <a:t><![CDATA[Böhler L. Diagnosis, pathology and treatment of fractures of the os calcis. J Bone Joint Surg Am. 1931.]]></a:t>
            </a:r>
            <a:br/>
            <a:r>
              <a:rPr lang="en-US" strike="noStrike" sz="1200" spc="0" u="none" cap="none">
                <a:solidFill>
                  <a:srgbClr val="1E293B">
                    <a:alpha val="100000"/>
                  </a:srgbClr>
                </a:solidFill>
                <a:latin typeface="Calibri"/>
              </a:rPr>
              <a:t><![CDATA[Agren PH et al. Sinus tarsi approach versus extensile lateral approach for displaced intra-articular calcaneal fractures (STARR). J Bone Joint Surg Am. 2013.]]></a:t>
            </a:r>
            <a:br/>
            <a:r>
              <a:rPr lang="en-US" strike="noStrike" sz="1200" spc="0" u="none" cap="none">
                <a:solidFill>
                  <a:srgbClr val="1E293B">
                    <a:alpha val="100000"/>
                  </a:srgbClr>
                </a:solidFill>
                <a:latin typeface="Calibri"/>
              </a:rPr>
              <a:t><![CDATA[Epstein N et al. Complications of calcaneus fractures. Clin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anders classification: based on CT coronal posterior facet fractures. Essex-Lopresti: tongue vs joint depression patterns. Operative indications: displacement >2 mm, malalignment, large fragment involvement. ORIF via extensile lateral or sinus tarsi approach; primary subtalar fusion in severe comminution. Complications: wound breakdown, infection, subtalar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lcaneal Fractures — Sanders & Essex-Lopresti]]></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lcaneal fractures are the most common tarsal fractures, accounting for approximately 60% of all tarsal bone injuries. The majority are intra-articular, involving the posterior facet of the subtalar joint, and result from axial loading — typically a fall from height. The outcomes of these injuries are notoriously variable, and the management remains one of the most debated areas in foot and ankle surgery. The Sanders CT-based classification and the Essex-Lopresti plain radiograph classification are the two foundational systems that guide diagnosis, operative decision-mak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rom falls from height (the calcaneus impacts the ground and the talus is driven downward into it); the lateral process of the talus acts like a wedge splitting the calcaneus; the primary fracture line runs obliquely from the posterolateral to the anteromedial cortex — dividing the calcaneus into an anteromedial fragment and a posterolateral fragment; secondary fracture lines then further divide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ical parameters assessed on plain X-ray: (1) Böhler`s angle (tuber-joint angle) — the angle formed between a line from the highest point of the posterior facet to the highest point of the tuberosity, and a line from the highest point of the posterior facet to the highest point of the anterior process; normal = 20–40°; depressed calcaneal fracture = reduced or negative Böhler`s angle; Böhler`s angle <0° = severe depression; restoration of Böhler`s angle to >15° correlates with improved outcomes; (2) Gissane`s angle (critical angle) — the angle at the `crucial angle` of the calcaneus where the posterior facet meets the anterior process; normal = 120–145°; increased in calcaneal fractures as the posterior facet is depressed and the critical angle opens 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bilateral calcaneal fractures (both feet landing simultaneously — ~10% of falls from height); lumbar spine compression fractures (axial load transmitted up the limb — always check the spine clinically and radiologically in patients with bilateral calcaneal fractures); compartment syndrome of the foot (acute risk in severe calcaneal fractures — measure compartment pressures in obtunded/unconscious patients); soft tissue injury (the lateral heel skin is particularly at risk — the calcaneus subluxes laterally, blowing out the lateral cortex and stretching the thin lateral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Classification (Plain Radiograph)]]></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ateral X-Ray Finding]]></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depression type]]></a:t>
            </a:r>
            <a:br/>
            <a:r>
              <a:rPr lang="en-US" strike="noStrike" sz="1400" spc="0" u="none" cap="none">
                <a:solidFill>
                  <a:srgbClr val="1E293B">
                    <a:alpha val="100000"/>
                  </a:srgbClr>
                </a:solidFill>
                <a:latin typeface="Calibri"/>
              </a:rPr>
              <a:t><![CDATA[The secondary fracture line exits posterior to the posterior facet of the subtalar joint; the posterior facet is depressed as a separate fragment (the `joint depression fragment`) that sinks into the calcaneal body while the posterior tuberosity remains relatively elevated]]></a:t>
            </a:r>
            <a:br/>
            <a:r>
              <a:rPr lang="en-US" strike="noStrike" sz="1400" spc="0" u="none" cap="none">
                <a:solidFill>
                  <a:srgbClr val="1E293B">
                    <a:alpha val="100000"/>
                  </a:srgbClr>
                </a:solidFill>
                <a:latin typeface="Calibri"/>
              </a:rPr>
              <a:t><![CDATA[Characteristic `double density` shadow on lateral X-ray — the normal posterior facet and the depressed fragment create overlapping shadows; Böhler`s angle is markedly reduced or negative; posterior facet fragment visible as a separate depressed piece]]></a:t>
            </a:r>
            <a:br/>
            <a:r>
              <a:rPr lang="en-US" strike="noStrike" sz="1400" spc="0" u="none" cap="none">
                <a:solidFill>
                  <a:srgbClr val="1E293B">
                    <a:alpha val="100000"/>
                  </a:srgbClr>
                </a:solidFill>
                <a:latin typeface="Calibri"/>
              </a:rPr>
              <a:t><![CDATA[More common type (~75%); more amenable to surgical reconstruction — the posterior facet fragment can be elevated and held with fixation; restoration of the articular surface is the surgical go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ngue type]]></a:t>
            </a:r>
            <a:br/>
            <a:r>
              <a:rPr lang="en-US" strike="noStrike" sz="1400" spc="0" u="none" cap="none">
                <a:solidFill>
                  <a:srgbClr val="1E293B">
                    <a:alpha val="100000"/>
                  </a:srgbClr>
                </a:solidFill>
                <a:latin typeface="Calibri"/>
              </a:rPr>
              <a:t><![CDATA[The secondary fracture line exits through the posterior tuberosity, creating a large `tongue` fragment that includes both the posterior facet AND the tuberosity as one piece; the tongue fragment is displaced posterosuperiorly by the Achilles tendon pull; the subtalar joint is involved as part of the tongue fragment]]></a:t>
            </a:r>
            <a:br/>
            <a:r>
              <a:rPr lang="en-US" strike="noStrike" sz="1400" spc="0" u="none" cap="none">
                <a:solidFill>
                  <a:srgbClr val="1E293B">
                    <a:alpha val="100000"/>
                  </a:srgbClr>
                </a:solidFill>
                <a:latin typeface="Calibri"/>
              </a:rPr>
              <a:t><![CDATA[The tongue fragment is visible on the lateral view displaced posterosuperiorly; the Achilles tendon maintains its insertion on the tongue fragment and pulls it upward; skin at the posterior heel can be tent-stretched by the upwardly displaced tongue fragment — a skin emergency requiring urgent reduction]]></a:t>
            </a:r>
            <a:br/>
            <a:r>
              <a:rPr lang="en-US" strike="noStrike" sz="1400" spc="0" u="none" cap="none">
                <a:solidFill>
                  <a:srgbClr val="1E293B">
                    <a:alpha val="100000"/>
                  </a:srgbClr>
                </a:solidFill>
                <a:latin typeface="Calibri"/>
              </a:rPr>
              <a:t><![CDATA[The tongue-type fracture with posterior skin tenting = orthopaedic emergency; the skin over the posterior heel is under extreme tension from the displaced tongue fragment; if not urgently reduced and stabilised, the skin will necrose — leading to a catastrophic open wound over the heel that is extremely difficult to manage; percutaneous reduction (Essex-Lopresti manoeuvre — a Schanz pin in the posterior tuberosity used as a joystick to reduce the tongue fragment and decompress the skin) is performed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2026-05-17T21:33:04Z</dcterms:created>
  <dcterms:modified xsi:type="dcterms:W3CDTF">2026-05-17T21:33:04Z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