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9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Imaging — Lodwi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transition: the most important single radiological feature for assessing aggressiveness — narrow zone of transition (sharp margin) = slow-growing, benign behaviour; wide zone of transition (ill-defined, blending into normal bone) = aggressive, rapidly growing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grades I–II–III reflect progressive aggressiveness; however, histological confirmation is always required — imaging grades are probability estimates, not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Characterisation]]></a:t>
            </a:r>
            <a:br/>
            <a:br/>
            <a:r>
              <a:rPr lang="en-US" strike="noStrike" sz="1400" spc="0" u="none" cap="none">
                <a:solidFill>
                  <a:srgbClr val="1E293B">
                    <a:alpha val="100000"/>
                  </a:srgbClr>
                </a:solidFill>
                <a:latin typeface="Calibri"/>
              </a:rPr>
              <a:t><![CDATA[Matrix refers to the mineralised material produced by the tumour cells — its pattern on plain film is highly specific for 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Type]]></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 bone matrix]]></a:t>
            </a:r>
            <a:br/>
            <a:r>
              <a:rPr lang="en-US" strike="noStrike" sz="1400" spc="0" u="none" cap="none">
                <a:solidFill>
                  <a:srgbClr val="1E293B">
                    <a:alpha val="100000"/>
                  </a:srgbClr>
                </a:solidFill>
                <a:latin typeface="Calibri"/>
              </a:rPr>
              <a:t><![CDATA[Dense cloud-like, amorphous, "fluffy" or "ivory" mineralisation; homogeneous opacity within lesion]]></a:t>
            </a:r>
            <a:br/>
            <a:r>
              <a:rPr lang="en-US" strike="noStrike" sz="1400" spc="0" u="none" cap="none">
                <a:solidFill>
                  <a:srgbClr val="1E293B">
                    <a:alpha val="100000"/>
                  </a:srgbClr>
                </a:solidFill>
                <a:latin typeface="Calibri"/>
              </a:rPr>
              <a:t><![CDATA[Osteosarcoma (aggressive); osteoid osteoma/osteoblastoma (benign); parosteal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id matrix]]></a:t>
            </a:r>
            <a:br/>
            <a:r>
              <a:rPr lang="en-US" strike="noStrike" sz="1400" spc="0" u="none" cap="none">
                <a:solidFill>
                  <a:srgbClr val="1E293B">
                    <a:alpha val="100000"/>
                  </a:srgbClr>
                </a:solidFill>
                <a:latin typeface="Calibri"/>
              </a:rPr>
              <a:t><![CDATA[Arcs and rings (C-shaped and O-shaped mineralisation); "popcorn" or "lobular" pattern; stippled calcification]]></a:t>
            </a:r>
            <a:br/>
            <a:r>
              <a:rPr lang="en-US" strike="noStrike" sz="1400" spc="0" u="none" cap="none">
                <a:solidFill>
                  <a:srgbClr val="1E293B">
                    <a:alpha val="100000"/>
                  </a:srgbClr>
                </a:solidFill>
                <a:latin typeface="Calibri"/>
              </a:rPr>
              <a:t><![CDATA[Chondrosarcoma; enchondroma; chondroblastoma; osteochondroma (cap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us / no matrix]]></a:t>
            </a:r>
            <a:br/>
            <a:r>
              <a:rPr lang="en-US" strike="noStrike" sz="1400" spc="0" u="none" cap="none">
                <a:solidFill>
                  <a:srgbClr val="1E293B">
                    <a:alpha val="100000"/>
                  </a:srgbClr>
                </a:solidFill>
                <a:latin typeface="Calibri"/>
              </a:rPr>
              <a:t><![CDATA[Ground glass opacity; no definable calcification within lesion]]></a:t>
            </a:r>
            <a:br/>
            <a:r>
              <a:rPr lang="en-US" strike="noStrike" sz="1400" spc="0" u="none" cap="none">
                <a:solidFill>
                  <a:srgbClr val="1E293B">
                    <a:alpha val="100000"/>
                  </a:srgbClr>
                </a:solidFill>
                <a:latin typeface="Calibri"/>
              </a:rPr>
              <a:t><![CDATA[Fibrous dysplasia; non-ossifying fibroma; simple bone cy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atrix (pure lytic)]]></a:t>
            </a:r>
            <a:br/>
            <a:r>
              <a:rPr lang="en-US" strike="noStrike" sz="1400" spc="0" u="none" cap="none">
                <a:solidFill>
                  <a:srgbClr val="1E293B">
                    <a:alpha val="100000"/>
                  </a:srgbClr>
                </a:solidFill>
                <a:latin typeface="Calibri"/>
              </a:rPr>
              <a:t><![CDATA[Purely radiolucent; no internal opacity]]></a:t>
            </a:r>
            <a:br/>
            <a:r>
              <a:rPr lang="en-US" strike="noStrike" sz="1400" spc="0" u="none" cap="none">
                <a:solidFill>
                  <a:srgbClr val="1E293B">
                    <a:alpha val="100000"/>
                  </a:srgbClr>
                </a:solidFill>
                <a:latin typeface="Calibri"/>
              </a:rPr>
              <a:t><![CDATA[Giant cell tumour; ABC; myeloma; metastasis (lytic); Ewing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s and rings calcification = chondroid matrix = chondroid tumour (enchondroma vs chondrosarcoma most common differential); the clinical question is whether it is benign or malignant — location (intramedullary vs peripheral), patient age, and imaging aggressiveness (cortical expansion, endosteal scalloping) guide th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s]]></a:t>
            </a:r>
            <a:br/>
            <a:br/>
            <a:br/>
            <a:br/>
            <a:b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continuous)]]></a:t>
            </a:r>
            <a:br/>
            <a:r>
              <a:rPr lang="en-US" strike="noStrike" sz="1400" spc="0" u="none" cap="none">
                <a:solidFill>
                  <a:srgbClr val="1E293B">
                    <a:alpha val="100000"/>
                  </a:srgbClr>
                </a:solidFill>
                <a:latin typeface="Calibri"/>
              </a:rPr>
              <a:t><![CDATA[Smooth uninterrupted shell of new periosteal bone]]></a:t>
            </a:r>
            <a:br/>
            <a:r>
              <a:rPr lang="en-US" strike="noStrike" sz="1400" spc="0" u="none" cap="none">
                <a:solidFill>
                  <a:srgbClr val="1E293B">
                    <a:alpha val="100000"/>
                  </a:srgbClr>
                </a:solidFill>
                <a:latin typeface="Calibri"/>
              </a:rPr>
              <a:t><![CDATA[Benign or slow-growing; bone keeping up with lesion (e.g., osteoid osteoma, stress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 triangle]]></a:t>
            </a:r>
            <a:br/>
            <a:r>
              <a:rPr lang="en-US" strike="noStrike" sz="1400" spc="0" u="none" cap="none">
                <a:solidFill>
                  <a:srgbClr val="1E293B">
                    <a:alpha val="100000"/>
                  </a:srgbClr>
                </a:solidFill>
                <a:latin typeface="Calibri"/>
              </a:rPr>
              <a:t><![CDATA[Triangular elevation of periosteum at the edge of an aggressive lesion; periosteum lifted but not yet mineralised centrally; triangle of reactive bone at the margin]]></a:t>
            </a:r>
            <a:br/>
            <a:r>
              <a:rPr lang="en-US" strike="noStrike" sz="1400" spc="0" u="none" cap="none">
                <a:solidFill>
                  <a:srgbClr val="1E293B">
                    <a:alpha val="100000"/>
                  </a:srgbClr>
                </a:solidFill>
                <a:latin typeface="Calibri"/>
              </a:rPr>
              <a:t><![CDATA[Aggressive tumour (or aggressive infection); seen in osteosarcoma, Ewing sarcoma; also in sub-acute osteomyelitis — NOT pathognomonic of malignanc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radiating spicules)]]></a:t>
            </a:r>
            <a:br/>
            <a:r>
              <a:rPr lang="en-US" strike="noStrike" sz="1400" spc="0" u="none" cap="none">
                <a:solidFill>
                  <a:srgbClr val="1E293B">
                    <a:alpha val="100000"/>
                  </a:srgbClr>
                </a:solidFill>
                <a:latin typeface="Calibri"/>
              </a:rPr>
              <a:t><![CDATA[Spiculated periosteal bone radiating outward perpendicular to cortex; aggressive periosteal elevation with tumour tracking along Sharpey fibres]]></a:t>
            </a:r>
            <a:br/>
            <a:r>
              <a:rPr lang="en-US" strike="noStrike" sz="1400" spc="0" u="none" cap="none">
                <a:solidFill>
                  <a:srgbClr val="1E293B">
                    <a:alpha val="100000"/>
                  </a:srgbClr>
                </a:solidFill>
                <a:latin typeface="Calibri"/>
              </a:rPr>
              <a:t><![CDATA[Highly characteristic of osteosarcoma; also seen in Ewing sarcoma and other aggressiv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ion skin (lamellated)]]></a:t>
            </a:r>
            <a:br/>
            <a:r>
              <a:rPr lang="en-US" strike="noStrike" sz="1400" spc="0" u="none" cap="none">
                <a:solidFill>
                  <a:srgbClr val="1E293B">
                    <a:alpha val="100000"/>
                  </a:srgbClr>
                </a:solidFill>
                <a:latin typeface="Calibri"/>
              </a:rPr>
              <a:t><![CDATA[Multiple layers of periosteal bone resembling onion skin; indicates cyclical periosteal elevation and reaction]]></a:t>
            </a:r>
            <a:br/>
            <a:r>
              <a:rPr lang="en-US" strike="noStrike" sz="1400" spc="0" u="none" cap="none">
                <a:solidFill>
                  <a:srgbClr val="1E293B">
                    <a:alpha val="100000"/>
                  </a:srgbClr>
                </a:solidFill>
                <a:latin typeface="Calibri"/>
              </a:rPr>
              <a:t><![CDATA[Classic for Ewing sarcoma; also aggressive osteomyelitis; implies intermittent growth bur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a:t>
            </a:r>
            <a:br/>
            <a:r>
              <a:rPr lang="en-US" strike="noStrike" sz="1400" spc="0" u="none" cap="none">
                <a:solidFill>
                  <a:srgbClr val="1E293B">
                    <a:alpha val="100000"/>
                  </a:srgbClr>
                </a:solidFill>
                <a:latin typeface="Calibri"/>
              </a:rPr>
              <a:t><![CDATA[Vertical periosteal spicules parallel to each other; resembles hair]]></a:t>
            </a:r>
            <a:br/>
            <a:r>
              <a:rPr lang="en-US" strike="noStrike" sz="1400" spc="0" u="none" cap="none">
                <a:solidFill>
                  <a:srgbClr val="1E293B">
                    <a:alpha val="100000"/>
                  </a:srgbClr>
                </a:solidFill>
                <a:latin typeface="Calibri"/>
              </a:rPr>
              <a:t><![CDATA[Ewing sarcoma; aggressive tumours; also seen in sickle cell disease (diploë expa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 Location Rules]]></a:t>
            </a:r>
            <a:br/>
            <a:br/>
            <a:r>
              <a:rPr lang="en-US" strike="noStrike" sz="1400" spc="0" u="none" cap="none">
                <a:solidFill>
                  <a:srgbClr val="1E293B">
                    <a:alpha val="100000"/>
                  </a:srgbClr>
                </a:solidFill>
                <a:latin typeface="Calibri"/>
              </a:rPr>
              <a:t><![CDATA[Patient age is the single most powerful discriminator in bone tumour diagnosis — the differential diagnosis for a given lesion changes dramatically with age; most primary bone sarcomas occur in the first three decades; metastases, myeloma, and lymphoma dominate in adults over 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ost Likely Diagno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years]]></a:t>
            </a:r>
            <a:br/>
            <a:r>
              <a:rPr lang="en-US" strike="noStrike" sz="1400" spc="0" u="none" cap="none">
                <a:solidFill>
                  <a:srgbClr val="1E293B">
                    <a:alpha val="100000"/>
                  </a:srgbClr>
                </a:solidFill>
                <a:latin typeface="Calibri"/>
              </a:rPr>
              <a:t><![CDATA[Metastatic neuroblastoma; Langerhans cell histiocytosis (LCH); leuk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wick GS. Solitary malignant tumours of bone: the application of predictor variables in diagnosis. Semin Roentgenol. 1966;1(3):293–313.]]></a:t>
            </a:r>
            <a:br/>
            <a:r>
              <a:rPr lang="en-US" strike="noStrike" sz="1200" spc="0" u="none" cap="none">
                <a:solidFill>
                  <a:srgbClr val="1E293B">
                    <a:alpha val="100000"/>
                  </a:srgbClr>
                </a:solidFill>
                <a:latin typeface="Calibri"/>
              </a:rPr>
              <a:t><![CDATA[Lodwick GS et al. The diagnostic value of the plain radiographic features of bone tumours. AJR Am J Roentgenol. 1980.]]></a:t>
            </a:r>
            <a:br/>
            <a:r>
              <a:rPr lang="en-US" strike="noStrike" sz="1200" spc="0" u="none" cap="none">
                <a:solidFill>
                  <a:srgbClr val="1E293B">
                    <a:alpha val="100000"/>
                  </a:srgbClr>
                </a:solidFill>
                <a:latin typeface="Calibri"/>
              </a:rPr>
              <a:t><![CDATA[Murphey MD et al. From the archives of the AFIP: Imaging of musculoskeletal liposarcoma with radiologic-pathologic correlation. Radiographics. 1996.]]></a:t>
            </a:r>
            <a:br/>
            <a:r>
              <a:rPr lang="en-US" strike="noStrike" sz="1200" spc="0" u="none" cap="none">
                <a:solidFill>
                  <a:srgbClr val="1E293B">
                    <a:alpha val="100000"/>
                  </a:srgbClr>
                </a:solidFill>
                <a:latin typeface="Calibri"/>
              </a:rPr>
              <a:t><![CDATA[Disler DG, McCauley TR. Bone marrow diseases and their MRI appearances. AJR Am J Roentgenol. 1997.]]></a:t>
            </a:r>
            <a:br/>
            <a:r>
              <a:rPr lang="en-US" strike="noStrike" sz="1200" spc="0" u="none" cap="none">
                <a:solidFill>
                  <a:srgbClr val="1E293B">
                    <a:alpha val="100000"/>
                  </a:srgbClr>
                </a:solidFill>
                <a:latin typeface="Calibri"/>
              </a:rPr>
              <a:t><![CDATA[Hosalkar HS et al. Primary bone tumours in children. Orthop Clin North Am. 2006;37(1):49–64.]]></a:t>
            </a:r>
            <a:br/>
            <a:r>
              <a:rPr lang="en-US" strike="noStrike" sz="1200" spc="0" u="none" cap="none">
                <a:solidFill>
                  <a:srgbClr val="1E293B">
                    <a:alpha val="100000"/>
                  </a:srgbClr>
                </a:solidFill>
                <a:latin typeface="Calibri"/>
              </a:rPr>
              <a:t><![CDATA[Resnick D, Kransdorf MJ. Bone and Joint Imaging. 3rd Edition. Saunders/Elsevier,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wick classification describes patterns of bone destruction on radiographs. Type I: geographic (IA sclerotic rim, IB sharp margin, IC ill-defined). Type II: moth-eaten destruction. Type III: permeative pattern. Helps differentiate benign vs malignant and plan biopsy/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Imaging — Lodwi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atic Bone Tumour Imaging]]></a:t>
            </a:r>
            <a:br/>
            <a:br/>
            <a:r>
              <a:rPr lang="en-US" strike="noStrike" sz="1400" spc="0" u="none" cap="none">
                <a:solidFill>
                  <a:srgbClr val="1E293B">
                    <a:alpha val="100000"/>
                  </a:srgbClr>
                </a:solidFill>
                <a:latin typeface="Calibri"/>
              </a:rPr>
              <a:t><![CDATA[The radiological assessment of a bone lesion requires a systematic approach integrating multiple imaging characteristics to generate a prioritised differential diagnosis before histological confirmation. The Lodwick classification provides a validated framework for grading bone destruction patterns, which reflects the biological aggressiveness and growth rate of the lesion. Combined with patient age, lesion location, matrix pattern, cortical behaviour, and periosteal reaction, plain radiographs remain the cornerstone of initial bone tumou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is the first and most informative imaging investigation for any suspected bone lesion — more information per unit cost than any other modality for initial character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rdinal question when approaching a bone lesion: "What is the host bone doing to the lesion?" — the bone`s response (periosteal reaction, zone of transition, cortical involvement) reflects tumour aggressiveness more than the tumour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atic approach: patient age → lesion location (bone region; epiphysis/metaphysis/diaphysis) → matrix → zone of transition (Lodwick) → cortex → periosteal reaction →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Classification of Bone Destruction]]></a:t>
            </a:r>
            <a:br/>
            <a:br/>
            <a:r>
              <a:rPr lang="en-US" strike="noStrike" sz="1400" spc="0" u="none" cap="none">
                <a:solidFill>
                  <a:srgbClr val="1E293B">
                    <a:alpha val="100000"/>
                  </a:srgbClr>
                </a:solidFill>
                <a:latin typeface="Calibri"/>
              </a:rPr>
              <a:t><![CDATA[The Lodwick classification grades the pattern of medullary bone destruction, reflecting the rate of tumour growth relative to the bone`s ability to respond. Developed by Gwilym Lodwick in the 1960s, it remains clinically useful and widely a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ological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Geographic with sclerotic margin]]></a:t>
            </a:r>
            <a:br/>
            <a:r>
              <a:rPr lang="en-US" strike="noStrike" sz="1400" spc="0" u="none" cap="none">
                <a:solidFill>
                  <a:srgbClr val="1E293B">
                    <a:alpha val="100000"/>
                  </a:srgbClr>
                </a:solidFill>
                <a:latin typeface="Calibri"/>
              </a:rPr>
              <a:t><![CDATA[Well-defined lytic lesion with thick sclerotic rim; bone has time to react and wall off the lesion]]></a:t>
            </a:r>
            <a:br/>
            <a:r>
              <a:rPr lang="en-US" strike="noStrike" sz="1400" spc="0" u="none" cap="none">
                <a:solidFill>
                  <a:srgbClr val="1E293B">
                    <a:alpha val="100000"/>
                  </a:srgbClr>
                </a:solidFill>
                <a:latin typeface="Calibri"/>
              </a:rPr>
              <a:t><![CDATA[Benign / slow-growing (e.g., simple bone cyst, fibrous dysplasia, non-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Geographic with non-sclerotic margin]]></a:t>
            </a:r>
            <a:br/>
            <a:r>
              <a:rPr lang="en-US" strike="noStrike" sz="1400" spc="0" u="none" cap="none">
                <a:solidFill>
                  <a:srgbClr val="1E293B">
                    <a:alpha val="100000"/>
                  </a:srgbClr>
                </a:solidFill>
                <a:latin typeface="Calibri"/>
              </a:rPr>
              <a:t><![CDATA[Well-defined lytic lesion without sclerotic rim but with sharp zone of transition; bone partially keeping up]]></a:t>
            </a:r>
            <a:br/>
            <a:r>
              <a:rPr lang="en-US" strike="noStrike" sz="1400" spc="0" u="none" cap="none">
                <a:solidFill>
                  <a:srgbClr val="1E293B">
                    <a:alpha val="100000"/>
                  </a:srgbClr>
                </a:solidFill>
                <a:latin typeface="Calibri"/>
              </a:rPr>
              <a:t><![CDATA[Benign to low-grade (e.g., giant cell tumour, ABC, chondroblas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a:t>
            </a:r>
            <a:br/>
            <a:r>
              <a:rPr lang="en-US" strike="noStrike" sz="1400" spc="0" u="none" cap="none">
                <a:solidFill>
                  <a:srgbClr val="1E293B">
                    <a:alpha val="100000"/>
                  </a:srgbClr>
                </a:solidFill>
                <a:latin typeface="Calibri"/>
              </a:rPr>
              <a:t><![CDATA[Geographic with ill-defined margin]]></a:t>
            </a:r>
            <a:br/>
            <a:r>
              <a:rPr lang="en-US" strike="noStrike" sz="1400" spc="0" u="none" cap="none">
                <a:solidFill>
                  <a:srgbClr val="1E293B">
                    <a:alpha val="100000"/>
                  </a:srgbClr>
                </a:solidFill>
                <a:latin typeface="Calibri"/>
              </a:rPr>
              <a:t><![CDATA[Geographic lytic lesion but with poorly defined, indistinct border; tumour growing faster than bone response]]></a:t>
            </a:r>
            <a:br/>
            <a:r>
              <a:rPr lang="en-US" strike="noStrike" sz="1400" spc="0" u="none" cap="none">
                <a:solidFill>
                  <a:srgbClr val="1E293B">
                    <a:alpha val="100000"/>
                  </a:srgbClr>
                </a:solidFill>
                <a:latin typeface="Calibri"/>
              </a:rPr>
              <a:t><![CDATA[Aggressive; low to intermediate grade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oth-eaten]]></a:t>
            </a:r>
            <a:br/>
            <a:r>
              <a:rPr lang="en-US" strike="noStrike" sz="1400" spc="0" u="none" cap="none">
                <a:solidFill>
                  <a:srgbClr val="1E293B">
                    <a:alpha val="100000"/>
                  </a:srgbClr>
                </a:solidFill>
                <a:latin typeface="Calibri"/>
              </a:rPr>
              <a:t><![CDATA[Multiple small confluent lytic areas; irregular patchy destruction resembling moth-eaten wood; ill-defined margin throughout]]></a:t>
            </a:r>
            <a:br/>
            <a:r>
              <a:rPr lang="en-US" strike="noStrike" sz="1400" spc="0" u="none" cap="none">
                <a:solidFill>
                  <a:srgbClr val="1E293B">
                    <a:alpha val="100000"/>
                  </a:srgbClr>
                </a:solidFill>
                <a:latin typeface="Calibri"/>
              </a:rPr>
              <a:t><![CDATA[Aggressive / malignant; rapid growth (e.g., Ewing sarcoma, metastasis,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ermeative]]></a:t>
            </a:r>
            <a:br/>
            <a:r>
              <a:rPr lang="en-US" strike="noStrike" sz="1400" spc="0" u="none" cap="none">
                <a:solidFill>
                  <a:srgbClr val="1E293B">
                    <a:alpha val="100000"/>
                  </a:srgbClr>
                </a:solidFill>
                <a:latin typeface="Calibri"/>
              </a:rPr>
              <a:t><![CDATA[Subtle diffuse infiltration throughout the medullary canal; tiny holes permeate the cortex; barely visible on plain film; the bone may appear "washed out"]]></a:t>
            </a:r>
            <a:br/>
            <a:r>
              <a:rPr lang="en-US" strike="noStrike" sz="1400" spc="0" u="none" cap="none">
                <a:solidFill>
                  <a:srgbClr val="1E293B">
                    <a:alpha val="100000"/>
                  </a:srgbClr>
                </a:solidFill>
                <a:latin typeface="Calibri"/>
              </a:rPr>
              <a:t><![CDATA[Highly aggressive / high-grade malignancy (e.g., Ewing sarcoma, small cell malignancies, lymphoma of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2026-05-17T14:04:12Z</dcterms:created>
  <dcterms:modified xsi:type="dcterms:W3CDTF">2026-05-17T14:04:12Z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