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37393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one Tumor Biopsy Principl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ne needle aspiration (FNA)]]></a:t>
            </a:r>
            <a:br/>
            <a:r>
              <a:rPr lang="en-US" strike="noStrike" sz="1400" spc="0" u="none" cap="none">
                <a:solidFill>
                  <a:srgbClr val="1E293B">
                    <a:alpha val="100000"/>
                  </a:srgbClr>
                </a:solidFill>
                <a:latin typeface="Calibri"/>
              </a:rPr>
              <a:t><![CDATA[22–25G needle; cytological specimen only]]></a:t>
            </a:r>
            <a:br/>
            <a:r>
              <a:rPr lang="en-US" strike="noStrike" sz="1400" spc="0" u="none" cap="none">
                <a:solidFill>
                  <a:srgbClr val="1E293B">
                    <a:alpha val="100000"/>
                  </a:srgbClr>
                </a:solidFill>
                <a:latin typeface="Calibri"/>
              </a:rPr>
              <a:t><![CDATA[Minimal contamination; rapid; outpatient]]></a:t>
            </a:r>
            <a:br/>
            <a:r>
              <a:rPr lang="en-US" strike="noStrike" sz="1400" spc="0" u="none" cap="none">
                <a:solidFill>
                  <a:srgbClr val="1E293B">
                    <a:alpha val="100000"/>
                  </a:srgbClr>
                </a:solidFill>
                <a:latin typeface="Calibri"/>
              </a:rPr>
              <a:t><![CDATA[No architectural information; limited for bone tumours; cytology only; not recommended as sole techniq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incisional biopsy]]></a:t>
            </a:r>
            <a:br/>
            <a:r>
              <a:rPr lang="en-US" strike="noStrike" sz="1400" spc="0" u="none" cap="none">
                <a:solidFill>
                  <a:srgbClr val="1E293B">
                    <a:alpha val="100000"/>
                  </a:srgbClr>
                </a:solidFill>
                <a:latin typeface="Calibri"/>
              </a:rPr>
              <a:t><![CDATA[Surgical incision; direct tumour visualisation; larger tissue sample]]></a:t>
            </a:r>
            <a:br/>
            <a:r>
              <a:rPr lang="en-US" strike="noStrike" sz="1400" spc="0" u="none" cap="none">
                <a:solidFill>
                  <a:srgbClr val="1E293B">
                    <a:alpha val="100000"/>
                  </a:srgbClr>
                </a:solidFill>
                <a:latin typeface="Calibri"/>
              </a:rPr>
              <a:t><![CDATA[Abundant tissue; allows frozen section; reliable for complex diagnoses]]></a:t>
            </a:r>
            <a:br/>
            <a:r>
              <a:rPr lang="en-US" strike="noStrike" sz="1400" spc="0" u="none" cap="none">
                <a:solidFill>
                  <a:srgbClr val="1E293B">
                    <a:alpha val="100000"/>
                  </a:srgbClr>
                </a:solidFill>
                <a:latin typeface="Calibri"/>
              </a:rPr>
              <a:t><![CDATA[Greater contamination; requires oncological principles; more morbid; theatre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cisional biopsy]]></a:t>
            </a:r>
            <a:br/>
            <a:r>
              <a:rPr lang="en-US" strike="noStrike" sz="1400" spc="0" u="none" cap="none">
                <a:solidFill>
                  <a:srgbClr val="1E293B">
                    <a:alpha val="100000"/>
                  </a:srgbClr>
                </a:solidFill>
                <a:latin typeface="Calibri"/>
              </a:rPr>
              <a:t><![CDATA[Complete excision of lesion as biopsy — diagnosis and treatment in one]]></a:t>
            </a:r>
            <a:br/>
            <a:r>
              <a:rPr lang="en-US" strike="noStrike" sz="1400" spc="0" u="none" cap="none">
                <a:solidFill>
                  <a:srgbClr val="1E293B">
                    <a:alpha val="100000"/>
                  </a:srgbClr>
                </a:solidFill>
                <a:latin typeface="Calibri"/>
              </a:rPr>
              <a:t><![CDATA[Curative for small benign lesions]]></a:t>
            </a:r>
            <a:br/>
            <a:r>
              <a:rPr lang="en-US" strike="noStrike" sz="1400" spc="0" u="none" cap="none">
                <a:solidFill>
                  <a:srgbClr val="1E293B">
                    <a:alpha val="100000"/>
                  </a:srgbClr>
                </a:solidFill>
                <a:latin typeface="Calibri"/>
              </a:rPr>
              <a:t><![CDATA[NEVER for potentially malignant lesions — contaminated margins if sarcoma found; disastrous conseque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e needle biopsy is the gold standard first-line technique for bone tumour biopsy — diagnostic accuracy 90–95%; minimal contamination; preserves options for definitive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biopsy reserved for: failed needle biopsy (non-diagnostic after two attempts), lesions requiring architectural diagnosis (e.g., low-grade central osteosarcoma vs fibrous dysplasia), or when frozen section is needed to guide extent of res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cisional biopsy is categorically contraindicated for any lesion suspected to be malignant — if the lesion proves to be a sarcoma, contaminated margins make curative resection impossible or require extensive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s of Open Biopsy — Critical Rules]]></a:t>
            </a:r>
            <a:br/>
            <a:br/>
            <a:r>
              <a:rPr lang="en-US" strike="noStrike" sz="1400" spc="0" u="none" cap="none">
                <a:solidFill>
                  <a:srgbClr val="1E293B">
                    <a:alpha val="100000"/>
                  </a:srgbClr>
                </a:solidFill>
                <a:latin typeface="Calibri"/>
              </a:rPr>
              <a:t><![CDATA[Longitudinal incision: always longitudinal (in line with the limb) — NEVER transverse; a transverse incision contaminates a wide swath of skin and subcutaneous tissue that cannot be excised without skin graft or flap at definitive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nimum tissue planes contaminated: direct approach through one muscle to tumour without traversing intermuscular planes; avoid entering adjacent compart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ict haemostasis: meticulous haemostasis throughout; haematoma dissects along tissue planes and contaminates them with tumour cells; use bipolar diathermy; compress the biopsy site after samp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ain placement: if a drain is used, it must exit directly through the wound (in line with the incision) — NEVER through a separate stab incision, as the drain track will be contaminated and must be excised at definitive surgery; a separate drain exit requires separate exc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al window: use the smallest cortical window necessary; oval or circular window preferred over square (stress riser risk reduced); place in line with the planned resection; supplement with PMMA plug or bone wax after samp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nd for microbiology as well as histology — infection can mimic bone tumour both clinically and radiologically; dual processing prevents missed dia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urniquet use: tourniquet may be used to improve visibility but must be deflated and haemostasis achieved before wound closure — residual bleeding spreads contamination; exsanguination by Esmarch bandage is contraindicated (squeezes tumour cells distal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te-Specific Biopsy Approaches]]></a:t>
            </a:r>
            <a:br/>
            <a:br/>
            <a:br/>
            <a:br/>
            <a:br/>
            <a:r>
              <a:rPr lang="en-US" strike="noStrike" sz="1400" spc="0" u="none" cap="none">
                <a:solidFill>
                  <a:srgbClr val="1E293B">
                    <a:alpha val="100000"/>
                  </a:srgbClr>
                </a:solidFill>
                <a:latin typeface="Calibri"/>
              </a:rPr>
              <a:t><![CDATA[Location]]></a:t>
            </a:r>
            <a:br/>
            <a:r>
              <a:rPr lang="en-US" strike="noStrike" sz="1400" spc="0" u="none" cap="none">
                <a:solidFill>
                  <a:srgbClr val="1E293B">
                    <a:alpha val="100000"/>
                  </a:srgbClr>
                </a:solidFill>
                <a:latin typeface="Calibri"/>
              </a:rPr>
              <a:t><![CDATA[Preferred Approach]]></a:t>
            </a:r>
            <a:br/>
            <a:r>
              <a:rPr lang="en-US" strike="noStrike" sz="1400" spc="0" u="none" cap="none">
                <a:solidFill>
                  <a:srgbClr val="1E293B">
                    <a:alpha val="100000"/>
                  </a:srgbClr>
                </a:solidFill>
                <a:latin typeface="Calibri"/>
              </a:rPr>
              <a:t><![CDATA[Key Princip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femur]]></a:t>
            </a:r>
            <a:br/>
            <a:r>
              <a:rPr lang="en-US" strike="noStrike" sz="1400" spc="0" u="none" cap="none">
                <a:solidFill>
                  <a:srgbClr val="1E293B">
                    <a:alpha val="100000"/>
                  </a:srgbClr>
                </a:solidFill>
                <a:latin typeface="Calibri"/>
              </a:rPr>
              <a:t><![CDATA[Anteromedial or anterolateral — through quadriceps]]></a:t>
            </a:r>
            <a:br/>
            <a:r>
              <a:rPr lang="en-US" strike="noStrike" sz="1400" spc="0" u="none" cap="none">
                <a:solidFill>
                  <a:srgbClr val="1E293B">
                    <a:alpha val="100000"/>
                  </a:srgbClr>
                </a:solidFill>
                <a:latin typeface="Calibri"/>
              </a:rPr>
              <a:t><![CDATA[Avoid posterior approach (contaminates popliteal fossa = amputation-level compl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tibia]]></a:t>
            </a:r>
            <a:br/>
            <a:r>
              <a:rPr lang="en-US" strike="noStrike" sz="1400" spc="0" u="none" cap="none">
                <a:solidFill>
                  <a:srgbClr val="1E293B">
                    <a:alpha val="100000"/>
                  </a:srgbClr>
                </a:solidFill>
                <a:latin typeface="Calibri"/>
              </a:rPr>
              <a:t><![CDATA[Anteromedial — through tibialis anterior or direct cortical window]]></a:t>
            </a:r>
            <a:br/>
            <a:r>
              <a:rPr lang="en-US" strike="noStrike" sz="1400" spc="0" u="none" cap="none">
                <a:solidFill>
                  <a:srgbClr val="1E293B">
                    <a:alpha val="100000"/>
                  </a:srgbClr>
                </a:solidFill>
                <a:latin typeface="Calibri"/>
              </a:rPr>
              <a:t><![CDATA[Avoid lateral (contaminates anterior compartment + peroneal nerve territo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femur]]></a:t>
            </a:r>
            <a:br/>
            <a:r>
              <a:rPr lang="en-US" strike="noStrike" sz="1400" spc="0" u="none" cap="none">
                <a:solidFill>
                  <a:srgbClr val="1E293B">
                    <a:alpha val="100000"/>
                  </a:srgbClr>
                </a:solidFill>
                <a:latin typeface="Calibri"/>
              </a:rPr>
              <a:t><![CDATA[Lateral approach through vastus lateralis]]></a:t>
            </a:r>
            <a:br/>
            <a:r>
              <a:rPr lang="en-US" strike="noStrike" sz="1400" spc="0" u="none" cap="none">
                <a:solidFill>
                  <a:srgbClr val="1E293B">
                    <a:alpha val="100000"/>
                  </a:srgbClr>
                </a:solidFill>
                <a:latin typeface="Calibri"/>
              </a:rPr>
              <a:t><![CDATA[Avoid medial (femoral triangle contamination); in line with definitive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humerus]]></a:t>
            </a:r>
            <a:br/>
            <a:r>
              <a:rPr lang="en-US" strike="noStrike" sz="1400" spc="0" u="none" cap="none">
                <a:solidFill>
                  <a:srgbClr val="1E293B">
                    <a:alpha val="100000"/>
                  </a:srgbClr>
                </a:solidFill>
                <a:latin typeface="Calibri"/>
              </a:rPr>
              <a:t><![CDATA[Anterolateral — through deltoid]]></a:t>
            </a:r>
            <a:br/>
            <a:r>
              <a:rPr lang="en-US" strike="noStrike" sz="1400" spc="0" u="none" cap="none">
                <a:solidFill>
                  <a:srgbClr val="1E293B">
                    <a:alpha val="100000"/>
                  </a:srgbClr>
                </a:solidFill>
                <a:latin typeface="Calibri"/>
              </a:rPr>
              <a:t><![CDATA[Avoid axillary (brachial plexus contamin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s/sacrum]]></a:t>
            </a:r>
            <a:br/>
            <a:r>
              <a:rPr lang="en-US" strike="noStrike" sz="1400" spc="0" u="none" cap="none">
                <a:solidFill>
                  <a:srgbClr val="1E293B">
                    <a:alpha val="100000"/>
                  </a:srgbClr>
                </a:solidFill>
                <a:latin typeface="Calibri"/>
              </a:rPr>
              <a:t><![CDATA[CT-guided percutaneous core needle]]></a:t>
            </a:r>
            <a:br/>
            <a:r>
              <a:rPr lang="en-US" strike="noStrike" sz="1400" spc="0" u="none" cap="none">
                <a:solidFill>
                  <a:srgbClr val="1E293B">
                    <a:alpha val="100000"/>
                  </a:srgbClr>
                </a:solidFill>
                <a:latin typeface="Calibri"/>
              </a:rPr>
              <a:t><![CDATA[Open approaches risk massive haemorrhage; image guidance mandato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ine]]></a:t>
            </a:r>
            <a:br/>
            <a:r>
              <a:rPr lang="en-US" strike="noStrike" sz="1400" spc="0" u="none" cap="none">
                <a:solidFill>
                  <a:srgbClr val="1E293B">
                    <a:alpha val="100000"/>
                  </a:srgbClr>
                </a:solidFill>
                <a:latin typeface="Calibri"/>
              </a:rPr>
              <a:t><![CDATA[CT-guided transpedicular core needle]]></a:t>
            </a:r>
            <a:br/>
            <a:r>
              <a:rPr lang="en-US" strike="noStrike" sz="1400" spc="0" u="none" cap="none">
                <a:solidFill>
                  <a:srgbClr val="1E293B">
                    <a:alpha val="100000"/>
                  </a:srgbClr>
                </a:solidFill>
                <a:latin typeface="Calibri"/>
              </a:rPr>
              <a:t><![CDATA[Avoid paraspinal approach contaminating posterior spinal musculature unnecessari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ankin HJ, Lange TA, Spanier SS. The hazards of biopsy in patients with malignant primary bone and soft-tissue tumours. J Bone Joint Surg Am. 1982;64(8):1121–1127.]]></a:t>
            </a:r>
            <a:br/>
            <a:r>
              <a:rPr lang="en-US" strike="noStrike" sz="1200" spc="0" u="none" cap="none">
                <a:solidFill>
                  <a:srgbClr val="1E293B">
                    <a:alpha val="100000"/>
                  </a:srgbClr>
                </a:solidFill>
                <a:latin typeface="Calibri"/>
              </a:rPr>
              <a:t><![CDATA[Mankin HJ, Mankin CJ, Simon MA. The hazards of biopsy revisited. Members of the Musculoskeletal Tumor Society. J Bone Joint Surg Am. 1996;78(5):656–663.]]></a:t>
            </a:r>
            <a:br/>
            <a:r>
              <a:rPr lang="en-US" strike="noStrike" sz="1200" spc="0" u="none" cap="none">
                <a:solidFill>
                  <a:srgbClr val="1E293B">
                    <a:alpha val="100000"/>
                  </a:srgbClr>
                </a:solidFill>
                <a:latin typeface="Calibri"/>
              </a:rPr>
              <a:t><![CDATA[Traina F et al. Image-guided biopsy of musculoskeletal tumours: our experience. Radiol Med. 2008.]]></a:t>
            </a:r>
            <a:br/>
            <a:r>
              <a:rPr lang="en-US" strike="noStrike" sz="1200" spc="0" u="none" cap="none">
                <a:solidFill>
                  <a:srgbClr val="1E293B">
                    <a:alpha val="100000"/>
                  </a:srgbClr>
                </a:solidFill>
                <a:latin typeface="Calibri"/>
              </a:rPr>
              <a:t><![CDATA[Skrzynski MC et al. Diagnostic accuracy and charge-savings of outpatient core needle biopsy compared with open biopsy of musculoskeletal tumours. J Bone Joint Surg Am. 1996.]]></a:t>
            </a:r>
            <a:br/>
            <a:r>
              <a:rPr lang="en-US" strike="noStrike" sz="1200" spc="0" u="none" cap="none">
                <a:solidFill>
                  <a:srgbClr val="1E293B">
                    <a:alpha val="100000"/>
                  </a:srgbClr>
                </a:solidFill>
                <a:latin typeface="Calibri"/>
              </a:rPr>
              <a:t><![CDATA[Enneking WF. A system for staging musculoskeletal neoplasms. Clin Orthop Relat Res. 1986;204:9–24.]]></a:t>
            </a:r>
            <a:br/>
            <a:r>
              <a:rPr lang="en-US" strike="noStrike" sz="1200" spc="0" u="none" cap="none">
                <a:solidFill>
                  <a:srgbClr val="1E293B">
                    <a:alpha val="100000"/>
                  </a:srgbClr>
                </a:solidFill>
                <a:latin typeface="Calibri"/>
              </a:rPr>
              <a:t><![CDATA[Pohlig F et al. Percutaneous core needle biopsy versus o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Biopsy should be performed only by definitive surgical team at referral center. Types: core needle (preferred), incisional, excisional. Incision along surgical approach, longitudinal not transverse. Biopsy tract must be excised en bloc at definitive surgery. Complications: contamination, hematoma, infection, inadequate samp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one Tumor Biopsy Principl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mportance]]></a:t>
            </a:r>
            <a:br/>
            <a:br/>
            <a:r>
              <a:rPr lang="en-US" strike="noStrike" sz="1400" spc="0" u="none" cap="none">
                <a:solidFill>
                  <a:srgbClr val="1E293B">
                    <a:alpha val="100000"/>
                  </a:srgbClr>
                </a:solidFill>
                <a:latin typeface="Calibri"/>
              </a:rPr>
              <a:t><![CDATA[Biopsy of a suspected bone tumour is one of the most consequential procedures in musculoskeletal oncology. An incorrectly placed or technically inadequate biopsy can contaminate tissue planes, compromise limb salvage, lead to unnecessary amputation, or result in diagnostic failure. Every trainee and consultant orthopaedic surgeon must understand the principles governing biopsy planning, technique, and tissue handling for bone tumou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kin principle (1982): wrong biopsy placement was the single most common cause of preventable amputation in bone sarcoma patients — this landmark study established that biopsy of bone tumours must be performed at or coordinated with the treating sarcoma cent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biopsy tract becomes contaminated with tumour cells — it must be excised en bloc with the tumour specimen at definitive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poorly planned biopsy that contaminates adjacent compartments, neurovascular bundles, or joints may render a potentially limb-salvageable tumour unresectable without ampu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 staging imaging (MRI of the entire bone, CT chest, bone scan) must be completed BEFORE biopsy — biopsy changes tissue planes and MRI signal, making subsequent staging unreli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psy should be performed by, or in direct communication with, the surgeon who will perform the definitive resection — this ensures the tract is placed in the correct location for subsequent en bloc exci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Biopsy Workup — Staging First]]></a:t>
            </a:r>
            <a:br/>
            <a:br/>
            <a:r>
              <a:rPr lang="en-US" strike="noStrike" sz="1400" spc="0" u="none" cap="none">
                <a:solidFill>
                  <a:srgbClr val="1E293B">
                    <a:alpha val="100000"/>
                  </a:srgbClr>
                </a:solidFill>
                <a:latin typeface="Calibri"/>
              </a:rPr>
              <a:t><![CDATA[Plain radiographs (AP and lateral): characterise lesion matrix, periosteal reaction, zone of transition, host bone respon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of the entire affected bone (pre-biopsy): defines intramedullary extent, soft tissue involvement, skip lesions, neurovascular proximity, and articular involvement; guides biopsy approach and definitive surgery planning; MRI must be done BEFORE biopsy — post-biopsy haematoma obscures tumour margi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characterises matrix (mineralisation, calcification), cortical integrity, and lesion compartment; essential for CT-guided needle biopsy pla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chest: pulmonary metastasis assessment; baseline before any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scan: whole-body skeletal survey for polyostotic disease and skip le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s: FBC, ESR, CRP, LDH, ALP, serum protein electrophoresis (SPEP), PSA (in appropriate age groups) — exclude infection and metastatic carcinoma mimicking primary bone tumou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T-CT: increasingly used for staging and identification of most metabolically active biopsy target in heterogeneous tumou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psy Techniques]]></a:t>
            </a:r>
            <a:br/>
            <a:br/>
            <a:br/>
            <a:b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Method]]></a:t>
            </a:r>
            <a:br/>
            <a:r>
              <a:rPr lang="en-US" strike="noStrike" sz="1400" spc="0" u="none" cap="none">
                <a:solidFill>
                  <a:srgbClr val="1E293B">
                    <a:alpha val="100000"/>
                  </a:srgbClr>
                </a:solidFill>
                <a:latin typeface="Calibri"/>
              </a:rPr>
              <a:t><![CDATA[Advantages]]></a:t>
            </a:r>
            <a:br/>
            <a:r>
              <a:rPr lang="en-US" strike="noStrike" sz="1400" spc="0" u="none" cap="none">
                <a:solidFill>
                  <a:srgbClr val="1E293B">
                    <a:alpha val="100000"/>
                  </a:srgbClr>
                </a:solidFill>
                <a:latin typeface="Calibri"/>
              </a:rPr>
              <a:t><![CDATA[Disadvanta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e needle biopsy (CNB)]]></a:t>
            </a:r>
            <a:br/>
            <a:r>
              <a:rPr lang="en-US" strike="noStrike" sz="1400" spc="0" u="none" cap="none">
                <a:solidFill>
                  <a:srgbClr val="1E293B">
                    <a:alpha val="100000"/>
                  </a:srgbClr>
                </a:solidFill>
                <a:latin typeface="Calibri"/>
              </a:rPr>
              <a:t><![CDATA[Tru-Cut or Jamshidi needle; image-guided (CT or USS); 14G cores; multiple passes]]></a:t>
            </a:r>
            <a:br/>
            <a:r>
              <a:rPr lang="en-US" strike="noStrike" sz="1400" spc="0" u="none" cap="none">
                <a:solidFill>
                  <a:srgbClr val="1E293B">
                    <a:alpha val="100000"/>
                  </a:srgbClr>
                </a:solidFill>
                <a:latin typeface="Calibri"/>
              </a:rPr>
              <a:t><![CDATA[Minimal contamination; outpatient; sufficient tissue for histology, IHC, molecular testing; preferred method]]></a:t>
            </a:r>
            <a:br/>
            <a:r>
              <a:rPr lang="en-US" strike="noStrike" sz="1400" spc="0" u="none" cap="none">
                <a:solidFill>
                  <a:srgbClr val="1E293B">
                    <a:alpha val="100000"/>
                  </a:srgbClr>
                </a:solidFill>
                <a:latin typeface="Calibri"/>
              </a:rPr>
              <a:t><![CDATA[May miss heterogeneous areas; insufficient for some diagnoses requiring archite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
  <a:themeElements>
    <a:clrScheme name="Theme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2026-06-13T13:34:20Z</dcterms:created>
  <dcterms:modified xsi:type="dcterms:W3CDTF">2026-06-13T13:34:20Z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