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31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lount’s Disease — Langenskiöld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a:t>
            </a:r>
            <a:br/>
            <a:r>
              <a:rPr lang="en-US" strike="noStrike" sz="1400" spc="0" u="none" cap="none">
                <a:solidFill>
                  <a:srgbClr val="1E293B">
                    <a:alpha val="100000"/>
                  </a:srgbClr>
                </a:solidFill>
                <a:latin typeface="Calibri"/>
              </a:rPr>
              <a:t><![CDATA[4–6 years]]></a:t>
            </a:r>
            <a:br/>
            <a:r>
              <a:rPr lang="en-US" strike="noStrike" sz="1400" spc="0" u="none" cap="none">
                <a:solidFill>
                  <a:srgbClr val="1E293B">
                    <a:alpha val="100000"/>
                  </a:srgbClr>
                </a:solidFill>
                <a:latin typeface="Calibri"/>
              </a:rPr>
              <a:t><![CDATA[Medial portion of the epiphysis is depressed and enlarged; the physeal line becomes irregular and stepwise; a `step deformity` or medial metaphyseal `trough` is developing; the physis is beginning to narrow medially]]></a:t>
            </a:r>
            <a:br/>
            <a:r>
              <a:rPr lang="en-US" strike="noStrike" sz="1400" spc="0" u="none" cap="none">
                <a:solidFill>
                  <a:srgbClr val="1E293B">
                    <a:alpha val="100000"/>
                  </a:srgbClr>
                </a:solidFill>
                <a:latin typeface="Calibri"/>
              </a:rPr>
              <a:t><![CDATA[Bracing rarely effective at Stage III; surgical intervention increasingly indicated — valgus corrective osteotomy; some authors recommend early operative correction (before Stage III) to prevent permanent epiphyseal dam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a:t>
            </a:r>
            <a:br/>
            <a:r>
              <a:rPr lang="en-US" strike="noStrike" sz="1400" spc="0" u="none" cap="none">
                <a:solidFill>
                  <a:srgbClr val="1E293B">
                    <a:alpha val="100000"/>
                  </a:srgbClr>
                </a:solidFill>
                <a:latin typeface="Calibri"/>
              </a:rPr>
              <a:t><![CDATA[5–10 years]]></a:t>
            </a:r>
            <a:br/>
            <a:r>
              <a:rPr lang="en-US" strike="noStrike" sz="1400" spc="0" u="none" cap="none">
                <a:solidFill>
                  <a:srgbClr val="1E293B">
                    <a:alpha val="100000"/>
                  </a:srgbClr>
                </a:solidFill>
                <a:latin typeface="Calibri"/>
              </a:rPr>
              <a:t><![CDATA[The medial epiphysis is markedly depressed into the medial metaphyseal trough; the physis is nearly absent medially; the epiphysis and metaphysis are becoming fused medially; the deformity is significant and fixed]]></a:t>
            </a:r>
            <a:br/>
            <a:r>
              <a:rPr lang="en-US" strike="noStrike" sz="1400" spc="0" u="none" cap="none">
                <a:solidFill>
                  <a:srgbClr val="1E293B">
                    <a:alpha val="100000"/>
                  </a:srgbClr>
                </a:solidFill>
                <a:latin typeface="Calibri"/>
              </a:rPr>
              <a:t><![CDATA[Operative correction required; corrective osteotomy must address not only varus but also internal tibial torsion and leg length discrepancy; consideration of lateral physeal hemiepiphysiodesis in younger patients if sufficient growth remai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V]]></a:t>
            </a:r>
            <a:br/>
            <a:r>
              <a:rPr lang="en-US" strike="noStrike" sz="1400" spc="0" u="none" cap="none">
                <a:solidFill>
                  <a:srgbClr val="1E293B">
                    <a:alpha val="100000"/>
                  </a:srgbClr>
                </a:solidFill>
                <a:latin typeface="Calibri"/>
              </a:rPr>
              <a:t><![CDATA[9–11 years]]></a:t>
            </a:r>
            <a:br/>
            <a:r>
              <a:rPr lang="en-US" strike="noStrike" sz="1400" spc="0" u="none" cap="none">
                <a:solidFill>
                  <a:srgbClr val="1E293B">
                    <a:alpha val="100000"/>
                  </a:srgbClr>
                </a:solidFill>
                <a:latin typeface="Calibri"/>
              </a:rPr>
              <a:t><![CDATA[Double epiphyseal plate visible — the medial physeal cartilage is visible as a radiolucent line within what appears to be a medially depressed epiphysis; there is effectively a duplicate physis medially due to the physeal compression and reformation]]></a:t>
            </a:r>
            <a:br/>
            <a:r>
              <a:rPr lang="en-US" strike="noStrike" sz="1400" spc="0" u="none" cap="none">
                <a:solidFill>
                  <a:srgbClr val="1E293B">
                    <a:alpha val="100000"/>
                  </a:srgbClr>
                </a:solidFill>
                <a:latin typeface="Calibri"/>
              </a:rPr>
              <a:t><![CDATA[Resection of the physeal bar (if <50% physis involved) ± fat interposition to restore physeal growth + corrective osteotomy; if bar is >50% of physis → osteotomy + contralateral physeal ablation for length equalisation]]>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VI]]></a:t>
            </a:r>
            <a:br/>
            <a:r>
              <a:rPr lang="en-US" strike="noStrike" sz="1400" spc="0" u="none" cap="none">
                <a:solidFill>
                  <a:srgbClr val="1E293B">
                    <a:alpha val="100000"/>
                  </a:srgbClr>
                </a:solidFill>
                <a:latin typeface="Calibri"/>
              </a:rPr>
              <a:t><![CDATA[10–13 years]]></a:t>
            </a:r>
            <a:br/>
            <a:r>
              <a:rPr lang="en-US" strike="noStrike" sz="1400" spc="0" u="none" cap="none">
                <a:solidFill>
                  <a:srgbClr val="1E293B">
                    <a:alpha val="100000"/>
                  </a:srgbClr>
                </a:solidFill>
                <a:latin typeface="Calibri"/>
              </a:rPr>
              <a:t><![CDATA[Complete physeal bridge medially — the medial tibial physis is obliterated by bony bar; complete growth arrest medially; the epiphysis and metaphysis are fused on the medial side; marked varus deformity with internal rotation]]></a:t>
            </a:r>
            <a:br/>
            <a:r>
              <a:rPr lang="en-US" strike="noStrike" sz="1400" spc="0" u="none" cap="none">
                <a:solidFill>
                  <a:srgbClr val="1E293B">
                    <a:alpha val="100000"/>
                  </a:srgbClr>
                </a:solidFill>
                <a:latin typeface="Calibri"/>
              </a:rPr>
              <a:t><![CDATA[Epiphysiodesis of the lateral physis (ablation of remaining growth) + corrective osteotomy; if sufficient growth remains, guided growth with contralateral tibial epiphysiodesis for LLD equalisation; acute or gradual correction by osteotomy ± fixa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Radiological Assessment]]></a:t>
            </a:r>
            <a:br/>
            <a:br/>
            <a:r>
              <a:rPr lang="en-US" strike="noStrike" sz="1400" spc="0" u="none" cap="none">
                <a:solidFill>
                  <a:srgbClr val="1E293B">
                    <a:alpha val="100000"/>
                  </a:srgbClr>
                </a:solidFill>
                <a:latin typeface="Calibri"/>
              </a:rPr>
              <a:t><![CDATA[Metaphyseal-diaphyseal angle (MDA / Drennan`s angle): the angle between a line perpendicular to the long axis of the tibia and a line drawn along the proximal tibial metaphysis on a standing AP radiograph; normal <11°; MDA >16° is strongly predictive of Blount`s disease and progressive varus; MDA 11–16° is borderline (requires serial monitoring); this is the key measurement to distinguish pathological Blount`s bowing from physiological genu varum (physiological bowing has MDA <11° and corrects spontaneously by age 2–3 years); the MDA is most useful in the 1–3 year age group where the distinction is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ding AP long-leg (hip-to-ankle) radiograph: essential for measuring the mechanical axis deviation (MAD), tibio-femoral angle, and assessing the degree of deformity to plan corrective osteotomy; measures leg length discrepancy; documents the severity of tibial varus and any associated femoral or ankle contribution to the total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logical bowing vs Blount`s — key distinguishing features: physiological bowing is bilateral, symmetric, corrects spontaneously by age 2–3 years, MDA <11°, no metaphyseal beaking; Blount`s disease is often asymmetric or unilateral, progressive, MDA >16°, metaphyseal irregularity and beaking on X-ray; a child with persistent or progressive genu varum after age 2 years, or with asymmetric bowing, requires radiological assessment to exclude Blount`s]]>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f the proximal tibial physis: not routinely required for diagnosis; indicated when: (1) planning physeal bar resection (assesses bar size and location — Carlson-Wenger classification: Type A central, Type B peripheral, Type C combined; bar >50% = unlikely to benefit from resection); (2) before osteotomy in advanced cases (assess joint congruence, cartilage quality); (3) to differentiate physeal bridge from normal variations]]>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Age / Stage]]></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ing (KAFO)]]></a:t>
            </a:r>
            <a:br/>
            <a:r>
              <a:rPr lang="en-US" strike="noStrike" sz="1400" spc="0" u="none" cap="none">
                <a:solidFill>
                  <a:srgbClr val="1E293B">
                    <a:alpha val="100000"/>
                  </a:srgbClr>
                </a:solidFill>
                <a:latin typeface="Calibri"/>
              </a:rPr>
              <a:t><![CDATA[<3 years; Stage I–II]]></a:t>
            </a:r>
            <a:br/>
            <a:r>
              <a:rPr lang="en-US" strike="noStrike" sz="1400" spc="0" u="none" cap="none">
                <a:solidFill>
                  <a:srgbClr val="1E293B">
                    <a:alpha val="100000"/>
                  </a:srgbClr>
                </a:solidFill>
                <a:latin typeface="Calibri"/>
              </a:rPr>
              <a:t><![CDATA[Knee-ankle-foot orthosis (KAFO) applying a valgus corrective force; worn full-time (>23 hours/day); brace worn until resolution or age 4; response assessed at 6 months]]></a:t>
            </a:r>
            <a:br/>
            <a:r>
              <a:rPr lang="en-US" strike="noStrike" sz="1400" spc="0" u="none" cap="none">
                <a:solidFill>
                  <a:srgbClr val="1E293B">
                    <a:alpha val="100000"/>
                  </a:srgbClr>
                </a:solidFill>
                <a:latin typeface="Calibri"/>
              </a:rPr>
              <a:t><![CDATA[Effective in Stages I–II before permanent physeal damage; compliance is the limiting factor; bracing has no proven benefit in Stage III or higher; bracing also less effective in the adolescent fo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angenskiöld A. Tibia vara — a critical review. Clin Orthop Relat Res. 1989;(246):195–207.]]></a:t>
            </a:r>
            <a:br/>
            <a:r>
              <a:rPr lang="en-US" strike="noStrike" sz="1200" spc="0" u="none" cap="none">
                <a:solidFill>
                  <a:srgbClr val="1E293B">
                    <a:alpha val="100000"/>
                  </a:srgbClr>
                </a:solidFill>
                <a:latin typeface="Calibri"/>
              </a:rPr>
              <a:t><![CDATA[Langenskiöld A, Riska EB. Tibia vara (osteochondrosis deformans tibiae). J Bone Joint Surg Am. 1964;46(7):1405–1420.]]></a:t>
            </a:r>
            <a:br/>
            <a:r>
              <a:rPr lang="en-US" strike="noStrike" sz="1200" spc="0" u="none" cap="none">
                <a:solidFill>
                  <a:srgbClr val="1E293B">
                    <a:alpha val="100000"/>
                  </a:srgbClr>
                </a:solidFill>
                <a:latin typeface="Calibri"/>
              </a:rPr>
              <a:t><![CDATA[Drennan JC. Blount`s disease. Instr Course Lect. 1995;44:439–442.]]></a:t>
            </a:r>
            <a:br/>
            <a:r>
              <a:rPr lang="en-US" strike="noStrike" sz="1200" spc="0" u="none" cap="none">
                <a:solidFill>
                  <a:srgbClr val="1E293B">
                    <a:alpha val="100000"/>
                  </a:srgbClr>
                </a:solidFill>
                <a:latin typeface="Calibri"/>
              </a:rPr>
              <a:t><![CDATA[Sabharwal S. Blount disease: an update. Orthop Clin North Am. 2015.]]></a:t>
            </a:r>
            <a:br/>
            <a:r>
              <a:rPr lang="en-US" strike="noStrike" sz="1200" spc="0" u="none" cap="none">
                <a:solidFill>
                  <a:srgbClr val="1E293B">
                    <a:alpha val="100000"/>
                  </a:srgbClr>
                </a:solidFill>
                <a:latin typeface="Calibri"/>
              </a:rPr>
              <a:t><![CDATA[Gordon JE et al. Predictors of radiographic outcome after bracing for infantile Blount`s disease. J Pediatr Orthop. 2006.]]></a:t>
            </a:r>
            <a:br/>
            <a:r>
              <a:rPr lang="en-US" strike="noStrike" sz="1200" spc="0" u="none" cap="none">
                <a:solidFill>
                  <a:srgbClr val="1E293B">
                    <a:alpha val="100000"/>
                  </a:srgbClr>
                </a:solidFill>
                <a:latin typeface="Calibri"/>
              </a:rPr>
              <a:t><![CDATA[Stanitski DF. Adolescent Blount`s disease. J Pediatr Orthop. 2007.]]></a:t>
            </a:r>
            <a:br/>
            <a:r>
              <a:rPr lang="en-US" strike="noStrike" sz="1200" spc="0" u="none" cap="none">
                <a:solidFill>
                  <a:srgbClr val="1E293B">
                    <a:alpha val="100000"/>
                  </a:srgbClr>
                </a:solidFill>
                <a:latin typeface="Calibri"/>
              </a:rPr>
              <a:t><![CDATA[Birch JG. Blount disease. J Am Acad Orthop Surg. 2013.]]></a:t>
            </a:r>
            <a:br/>
            <a:r>
              <a:rPr lang="en-US" strike="noStrike" sz="1200" spc="0" u="none" cap="none">
                <a:solidFill>
                  <a:srgbClr val="1E293B">
                    <a:alpha val="100000"/>
                  </a:srgbClr>
                </a:solidFill>
                <a:latin typeface="Calibri"/>
              </a:rPr>
              <a:t><![CDATA[Price CT, Scott DS, Greenberg DA. Dynamic axial external fixation in the surgical treatment of tibia vara. J Pediatr Orthop. 1995.]]></a:t>
            </a:r>
            <a:br/>
            <a:r>
              <a:rPr lang="en-US" strike="noStrike" sz="1200" spc="0" u="none" cap="none">
                <a:solidFill>
                  <a:srgbClr val="1E293B">
                    <a:alpha val="100000"/>
                  </a:srgbClr>
                </a:solidFill>
                <a:latin typeface="Calibri"/>
              </a:rPr>
              <a:t><![CDATA[Campbells Operative Ort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athologic varus from disordered endochondral growth of medial proximal tibial physis; early walkers/obesity risk. **Langenskiöld stages I–VI** describe progressive physeal/epiphyseal changes (beaking → depression → physeal bar). Differentiate from physiologic bowing using **metaphyseal–diaphyseal angle** (>11° suggests Blount). Management: **Bracing** in early Stage I–II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lount’s Disease — Langenskiöld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Blount`s disease (tibia vara) is a progressive pathological bowing disorder of the tibia caused by disordered endochondral ossification of the medial proximal tibial physis, leading to varus deformity of the knee. It is the most common cause of pathological genu varum in children, distinguished from physiological bowing by its progressive nature, asymmetry, and characteristic radiological changes. The disorder is fundamentally different in its infantile and adolescent forms — the mechanisms, clinical course, and management differ substa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abnormal compressive forces on the medial proximal tibial physis disrupt the normal endochondral ossification process; the physis becomes abnormally compressed and its growth is suppressed or arrested; the lateral tibial physis continues to grow normally, producing progressive varus deformity; in the infantile form, early weight-bearing in an obese child before adequate development of bony stability of the knee amplifies compressive medial loads; in the adolescent form, obesity is also central — the physeal cartilage fails under excessive compressive loading from the abnormally high body mass, causing medial physeal closure or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distinct forms requiring separate understanding: (1) Infantile Blount`s disease — onset before age 3, bilateral in 60–80%, associated with obesity and early walking; (2) Adolescent Blount`s disease — onset after age 10, typically unilateral, strongly associated with obesity (essentially universal), may have metaphyseal depression and growth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and risk factors: more common in Black children; obesity is the most important risk factor for both forms; early walking (before 12 months) is associated with infantile Blount`s; latitude and vitamin D status may play a role; female sex associated with adolescent form; the incidence is increasing in parallel with childhood obesity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ngenskiöld Classification]]></a:t>
            </a:r>
            <a:br/>
            <a:br/>
            <a:r>
              <a:rPr lang="en-US" strike="noStrike" sz="1400" spc="0" u="none" cap="none">
                <a:solidFill>
                  <a:srgbClr val="1E293B">
                    <a:alpha val="100000"/>
                  </a:srgbClr>
                </a:solidFill>
                <a:latin typeface="Calibri"/>
              </a:rPr>
              <a:t><![CDATA[The Langenskiöld classification (1952, modified 1989) describes the progressive radiological changes seen in infantile Blount`s disease across six stages, from early physeal abnormality to established bony bridge. It guides treatment decisions and prognosis — higher stages are less likely to resolve spontaneously and more likely to require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Age Range]]></a:t>
            </a:r>
            <a:br/>
            <a:r>
              <a:rPr lang="en-US" strike="noStrike" sz="1400" spc="0" u="none" cap="none">
                <a:solidFill>
                  <a:srgbClr val="1E293B">
                    <a:alpha val="100000"/>
                  </a:srgbClr>
                </a:solidFill>
                <a:latin typeface="Calibri"/>
              </a:rPr>
              <a:t><![CDATA[Radiological Description]]></a:t>
            </a:r>
            <a:br/>
            <a:r>
              <a:rPr lang="en-US" strike="noStrike" sz="1400" spc="0" u="none" cap="none">
                <a:solidFill>
                  <a:srgbClr val="1E293B">
                    <a:alpha val="100000"/>
                  </a:srgbClr>
                </a:solidFill>
                <a:latin typeface="Calibri"/>
              </a:rPr>
              <a:t><![CDATA[Clinical Significance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a:t>
            </a:r>
            <a:br/>
            <a:r>
              <a:rPr lang="en-US" strike="noStrike" sz="1400" spc="0" u="none" cap="none">
                <a:solidFill>
                  <a:srgbClr val="1E293B">
                    <a:alpha val="100000"/>
                  </a:srgbClr>
                </a:solidFill>
                <a:latin typeface="Calibri"/>
              </a:rPr>
              <a:t><![CDATA[2–3 years]]></a:t>
            </a:r>
            <a:br/>
            <a:r>
              <a:rPr lang="en-US" strike="noStrike" sz="1400" spc="0" u="none" cap="none">
                <a:solidFill>
                  <a:srgbClr val="1E293B">
                    <a:alpha val="100000"/>
                  </a:srgbClr>
                </a:solidFill>
                <a:latin typeface="Calibri"/>
              </a:rPr>
              <a:t><![CDATA[Irregularity and slight medial beaking of the proximal tibial metaphysis; mild medial physeal widening; the metaphysis appears poorly mineralised medially; normal-appearing epiphysis; may be indistinguishable from physiological bowing on plain X-ray]]></a:t>
            </a:r>
            <a:br/>
            <a:r>
              <a:rPr lang="en-US" strike="noStrike" sz="1400" spc="0" u="none" cap="none">
                <a:solidFill>
                  <a:srgbClr val="1E293B">
                    <a:alpha val="100000"/>
                  </a:srgbClr>
                </a:solidFill>
                <a:latin typeface="Calibri"/>
              </a:rPr>
              <a:t><![CDATA[May resolve spontaneously with growth; bracing (KAFO) may be effective at this stage; distinguish from physiological bowing using the metaphyseal-diaphyseal angle (MDA — see be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a:t>
            </a:r>
            <a:br/>
            <a:r>
              <a:rPr lang="en-US" strike="noStrike" sz="1400" spc="0" u="none" cap="none">
                <a:solidFill>
                  <a:srgbClr val="1E293B">
                    <a:alpha val="100000"/>
                  </a:srgbClr>
                </a:solidFill>
                <a:latin typeface="Calibri"/>
              </a:rPr>
              <a:t><![CDATA[2.5–4 years]]></a:t>
            </a:r>
            <a:br/>
            <a:r>
              <a:rPr lang="en-US" strike="noStrike" sz="1400" spc="0" u="none" cap="none">
                <a:solidFill>
                  <a:srgbClr val="1E293B">
                    <a:alpha val="100000"/>
                  </a:srgbClr>
                </a:solidFill>
                <a:latin typeface="Calibri"/>
              </a:rPr>
              <a:t><![CDATA[More pronounced medial metaphyseal beaking; the medial epiphysis begins to show a concave inferior surface (it is being compressed); increased medial metaphyseal irregularity; the medial tibial metaphysis takes on a `beak` shape]]></a:t>
            </a:r>
            <a:br/>
            <a:r>
              <a:rPr lang="en-US" strike="noStrike" sz="1400" spc="0" u="none" cap="none">
                <a:solidFill>
                  <a:srgbClr val="1E293B">
                    <a:alpha val="100000"/>
                  </a:srgbClr>
                </a:solidFill>
                <a:latin typeface="Calibri"/>
              </a:rPr>
              <a:t><![CDATA[Bracing still has a role; if failure of bracing or progressive deformity → consider early corrective osteotomy; refer to special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1">
  <a:themeElements>
    <a:clrScheme name="Theme1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2026-05-17T13:53:58Z</dcterms:created>
  <dcterms:modified xsi:type="dcterms:W3CDTF">2026-05-17T13:53:58Z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