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14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iomechanics of Fracture Fix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echanics of Fracture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s often function as load bearing devi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ain less than 2% allows bone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Rockwood CA. Rockwood and Greens Fractures in Adults. 9th Edition.]]></a:t>
            </a:r>
            <a:br/>
            <a:r>
              <a:rPr lang="en-US" strike="noStrike" sz="1200" spc="0" u="none" cap="none">
                <a:solidFill>
                  <a:srgbClr val="1E293B">
                    <a:alpha val="100000"/>
                  </a:srgbClr>
                </a:solidFill>
                <a:latin typeface="Calibri"/>
              </a:rPr>
              <a:t><![CDATA[2. Browner BD. Skeletal Trauma. 6th Edition.]]></a:t>
            </a:r>
            <a:br/>
            <a:r>
              <a:rPr lang="en-US" strike="noStrike" sz="1200" spc="0" u="none" cap="none">
                <a:solidFill>
                  <a:srgbClr val="1E293B">
                    <a:alpha val="100000"/>
                  </a:srgbClr>
                </a:solidFill>
                <a:latin typeface="Calibri"/>
              </a:rPr>
              <a:t><![CDATA[3. Campbell WC. Campbells Operative Orthopaedics. 14th Edition.]]></a:t>
            </a:r>
            <a:br/>
            <a:r>
              <a:rPr lang="en-US" strike="noStrike" sz="1200" spc="0" u="none" cap="none">
                <a:solidFill>
                  <a:srgbClr val="1E293B">
                    <a:alpha val="100000"/>
                  </a:srgbClr>
                </a:solidFill>
                <a:latin typeface="Calibri"/>
              </a:rPr>
              <a:t><![CDATA[4. Perren SM. Principles of Internal Fixation of the Craniomaxillofacial Skelet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iomechanics of Fracture Fix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oad sharing vs load bearing; absolute vs relative stability; primary vs secondary healing. Plates: compression (DCP/LCP in compression) vs bridging (relative stability); working length matters. Nails: intramedullary load‑sharing devices; reamed vs unreamed; interlocking controls length/rotation. External fixation: pin density/configuration, frame stiffness; circular frames allow controlled micromotion. Screw biomechanics: lag by technique vs design; pull‑out strength depends on cortical engagement and siz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echanics of Fracture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Biomechanics of fracture fixation refers to the mechanical principles governing stabilization of fractured bones using internal or external fixation devices. The goal of fracture fixation is to restore anatomical alignment and provide sufficient stability to allow biological healing while permitting early mobilization of the pat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echanics of Fracture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implants such as plates, screws, intramedullary nails and external fixators are designed based on biomechanical principles that counteract forces acting across the fracture site. These forces include compression, tension, bending, torsion and sh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success of fracture fixation depends on the balance between mechanical stability and biological preserv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echanics of Fracture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ces Acting on Fractures]]></a:t>
            </a:r>
            <a:br/>
            <a:br/>
            <a:br/>
            <a:r>
              <a:rPr lang="en-US" strike="noStrike" sz="1400" spc="0" u="none" cap="none">
                <a:solidFill>
                  <a:srgbClr val="1E293B">
                    <a:alpha val="100000"/>
                  </a:srgbClr>
                </a:solidFill>
                <a:latin typeface="Calibri"/>
              </a:rPr>
              <a:t><![CDATA[Several mechanical forces act on bone fragments following a fracture. Understanding these forces helps in selecting the appropriate fixation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c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Examp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a:t>
            </a:r>
            <a:br/>
            <a:r>
              <a:rPr lang="en-US" strike="noStrike" sz="1400" spc="0" u="none" cap="none">
                <a:solidFill>
                  <a:srgbClr val="1E293B">
                    <a:alpha val="100000"/>
                  </a:srgbClr>
                </a:solidFill>
                <a:latin typeface="Calibri"/>
              </a:rPr>
              <a:t><![CDATA[Forces pushing bone fragments together]]></a:t>
            </a:r>
            <a:br/>
            <a:r>
              <a:rPr lang="en-US" strike="noStrike" sz="1400" spc="0" u="none" cap="none">
                <a:solidFill>
                  <a:srgbClr val="1E293B">
                    <a:alpha val="100000"/>
                  </a:srgbClr>
                </a:solidFill>
                <a:latin typeface="Calibri"/>
              </a:rPr>
              <a:t><![CDATA[Weight bearing across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a:t>
            </a:r>
            <a:br/>
            <a:r>
              <a:rPr lang="en-US" strike="noStrike" sz="1400" spc="0" u="none" cap="none">
                <a:solidFill>
                  <a:srgbClr val="1E293B">
                    <a:alpha val="100000"/>
                  </a:srgbClr>
                </a:solidFill>
                <a:latin typeface="Calibri"/>
              </a:rPr>
              <a:t><![CDATA[Forces pulling fragments apart]]></a:t>
            </a:r>
            <a:br/>
            <a:r>
              <a:rPr lang="en-US" strike="noStrike" sz="1400" spc="0" u="none" cap="none">
                <a:solidFill>
                  <a:srgbClr val="1E293B">
                    <a:alpha val="100000"/>
                  </a:srgbClr>
                </a:solidFill>
                <a:latin typeface="Calibri"/>
              </a:rPr>
              <a:t><![CDATA[Muscle con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ear]]></a:t>
            </a:r>
            <a:br/>
            <a:r>
              <a:rPr lang="en-US" strike="noStrike" sz="1400" spc="0" u="none" cap="none">
                <a:solidFill>
                  <a:srgbClr val="1E293B">
                    <a:alpha val="100000"/>
                  </a:srgbClr>
                </a:solidFill>
                <a:latin typeface="Calibri"/>
              </a:rPr>
              <a:t><![CDATA[Parallel sliding forces]]></a:t>
            </a:r>
            <a:br/>
            <a:r>
              <a:rPr lang="en-US" strike="noStrike" sz="1400" spc="0" u="none" cap="none">
                <a:solidFill>
                  <a:srgbClr val="1E293B">
                    <a:alpha val="100000"/>
                  </a:srgbClr>
                </a:solidFill>
                <a:latin typeface="Calibri"/>
              </a:rPr>
              <a:t><![CDATA[Obliqu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nding]]></a:t>
            </a:r>
            <a:br/>
            <a:r>
              <a:rPr lang="en-US" strike="noStrike" sz="1400" spc="0" u="none" cap="none">
                <a:solidFill>
                  <a:srgbClr val="1E293B">
                    <a:alpha val="100000"/>
                  </a:srgbClr>
                </a:solidFill>
                <a:latin typeface="Calibri"/>
              </a:rPr>
              <a:t><![CDATA[Combination of compression and tension]]></a:t>
            </a:r>
            <a:br/>
            <a:r>
              <a:rPr lang="en-US" strike="noStrike" sz="1400" spc="0" u="none" cap="none">
                <a:solidFill>
                  <a:srgbClr val="1E293B">
                    <a:alpha val="100000"/>
                  </a:srgbClr>
                </a:solidFill>
                <a:latin typeface="Calibri"/>
              </a:rPr>
              <a:t><![CDATA[Long bone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echanics of Fracture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rsion]]></a:t>
            </a:r>
            <a:br/>
            <a:r>
              <a:rPr lang="en-US" strike="noStrike" sz="1400" spc="0" u="none" cap="none">
                <a:solidFill>
                  <a:srgbClr val="1E293B">
                    <a:alpha val="100000"/>
                  </a:srgbClr>
                </a:solidFill>
                <a:latin typeface="Calibri"/>
              </a:rPr>
              <a:t><![CDATA[Rotational forces]]></a:t>
            </a:r>
            <a:br/>
            <a:r>
              <a:rPr lang="en-US" strike="noStrike" sz="1400" spc="0" u="none" cap="none">
                <a:solidFill>
                  <a:srgbClr val="1E293B">
                    <a:alpha val="100000"/>
                  </a:srgbClr>
                </a:solidFill>
                <a:latin typeface="Calibri"/>
              </a:rPr>
              <a:t><![CDATA[Twisting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Stability]]></a:t>
            </a:r>
            <a:br/>
            <a:br/>
            <a:br/>
            <a:r>
              <a:rPr lang="en-US" strike="noStrike" sz="1400" spc="0" u="none" cap="none">
                <a:solidFill>
                  <a:srgbClr val="1E293B">
                    <a:alpha val="100000"/>
                  </a:srgbClr>
                </a:solidFill>
                <a:latin typeface="Calibri"/>
              </a:rPr>
              <a:t><![CDATA[Fracture fixation aims to achieve either absolute stability or relative stability depending on the fracture pattern and fixation metho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of Stability]]></a:t>
            </a:r>
            <a:br/>
            <a:r>
              <a:rPr lang="en-US" strike="noStrike" sz="1400" spc="0" u="none" cap="none">
                <a:solidFill>
                  <a:srgbClr val="1E293B">
                    <a:alpha val="100000"/>
                  </a:srgbClr>
                </a:solidFill>
                <a:latin typeface="Calibri"/>
              </a:rPr>
              <a:t><![CDATA[Movement at Fracture Site]]></a:t>
            </a:r>
            <a:br/>
            <a:r>
              <a:rPr lang="en-US" strike="noStrike" sz="1400" spc="0" u="none" cap="none">
                <a:solidFill>
                  <a:srgbClr val="1E293B">
                    <a:alpha val="100000"/>
                  </a:srgbClr>
                </a:solidFill>
                <a:latin typeface="Calibri"/>
              </a:rPr>
              <a:t><![CDATA[Type of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olute stability]]></a:t>
            </a:r>
            <a:br/>
            <a:r>
              <a:rPr lang="en-US" strike="noStrike" sz="1400" spc="0" u="none" cap="none">
                <a:solidFill>
                  <a:srgbClr val="1E293B">
                    <a:alpha val="100000"/>
                  </a:srgbClr>
                </a:solidFill>
                <a:latin typeface="Calibri"/>
              </a:rPr>
              <a:t><![CDATA[No motion]]></a:t>
            </a:r>
            <a:br/>
            <a:r>
              <a:rPr lang="en-US" strike="noStrike" sz="1400" spc="0" u="none" cap="none">
                <a:solidFill>
                  <a:srgbClr val="1E293B">
                    <a:alpha val="100000"/>
                  </a:srgbClr>
                </a:solidFill>
                <a:latin typeface="Calibri"/>
              </a:rPr>
              <a:t><![CDATA[Primary bon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tive stability]]></a:t>
            </a:r>
            <a:br/>
            <a:r>
              <a:rPr lang="en-US" strike="noStrike" sz="1400" spc="0" u="none" cap="none">
                <a:solidFill>
                  <a:srgbClr val="1E293B">
                    <a:alpha val="100000"/>
                  </a:srgbClr>
                </a:solidFill>
                <a:latin typeface="Calibri"/>
              </a:rPr>
              <a:t><![CDATA[Controlled micromotion]]></a:t>
            </a:r>
            <a:br/>
            <a:r>
              <a:rPr lang="en-US" strike="noStrike" sz="1400" spc="0" u="none" cap="none">
                <a:solidFill>
                  <a:srgbClr val="1E293B">
                    <a:alpha val="100000"/>
                  </a:srgbClr>
                </a:solidFill>
                <a:latin typeface="Calibri"/>
              </a:rPr>
              <a:t><![CDATA[Secondary healing with call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echanics of Fracture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ain Theory]]></a:t>
            </a:r>
            <a:br/>
            <a:br/>
            <a:br/>
            <a:r>
              <a:rPr lang="en-US" strike="noStrike" sz="1400" spc="0" u="none" cap="none">
                <a:solidFill>
                  <a:srgbClr val="1E293B">
                    <a:alpha val="100000"/>
                  </a:srgbClr>
                </a:solidFill>
                <a:latin typeface="Calibri"/>
              </a:rPr>
              <a:t><![CDATA[Strain is defined as the change in length divided by the original length of the fracture gap. Strain theory explains the biological response of tissues during fractur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ain]]></a:t>
            </a:r>
            <a:br/>
            <a:r>
              <a:rPr lang="en-US" strike="noStrike" sz="1400" spc="0" u="none" cap="none">
                <a:solidFill>
                  <a:srgbClr val="1E293B">
                    <a:alpha val="100000"/>
                  </a:srgbClr>
                </a:solidFill>
                <a:latin typeface="Calibri"/>
              </a:rPr>
              <a:t><![CDATA[Tissue Form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10%]]></a:t>
            </a:r>
            <a:br/>
            <a:r>
              <a:rPr lang="en-US" strike="noStrike" sz="1400" spc="0" u="none" cap="none">
                <a:solidFill>
                  <a:srgbClr val="1E293B">
                    <a:alpha val="100000"/>
                  </a:srgbClr>
                </a:solidFill>
                <a:latin typeface="Calibri"/>
              </a:rPr>
              <a:t><![CDATA[Fibrous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10%]]></a:t>
            </a:r>
            <a:br/>
            <a:r>
              <a:rPr lang="en-US" strike="noStrike" sz="1400" spc="0" u="none" cap="none">
                <a:solidFill>
                  <a:srgbClr val="1E293B">
                    <a:alpha val="100000"/>
                  </a:srgbClr>
                </a:solidFill>
                <a:latin typeface="Calibri"/>
              </a:rPr>
              <a:t><![CDATA[Cartil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Tip: For bone formation, strain must be less than 2%.]]></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ad Bearing vs Load Sharing]]></a:t>
            </a:r>
            <a:br/>
            <a:br/>
            <a:br/>
            <a:br/>
            <a:br/>
            <a:r>
              <a:rPr lang="en-US" strike="noStrike" sz="1400" spc="0" u="none" cap="none">
                <a:solidFill>
                  <a:srgbClr val="1E293B">
                    <a:alpha val="100000"/>
                  </a:srgbClr>
                </a:solidFill>
                <a:latin typeface="Calibri"/>
              </a:rPr>
              <a:t><![CDATA[Concept]]></a:t>
            </a:r>
            <a:b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Examp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ad Bearing]]></a:t>
            </a:r>
            <a:br/>
            <a:r>
              <a:rPr lang="en-US" strike="noStrike" sz="1400" spc="0" u="none" cap="none">
                <a:solidFill>
                  <a:srgbClr val="1E293B">
                    <a:alpha val="100000"/>
                  </a:srgbClr>
                </a:solidFill>
                <a:latin typeface="Calibri"/>
              </a:rPr>
              <a:t><![CDATA[Implant takes majority of mechanical load]]></a:t>
            </a:r>
            <a:br/>
            <a:r>
              <a:rPr lang="en-US" strike="noStrike" sz="1400" spc="0" u="none" cap="none">
                <a:solidFill>
                  <a:srgbClr val="1E293B">
                    <a:alpha val="100000"/>
                  </a:srgbClr>
                </a:solidFill>
                <a:latin typeface="Calibri"/>
              </a:rPr>
              <a:t><![CDATA[Bridge pl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echanics of Fracture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ad Sharing]]></a:t>
            </a:r>
            <a:br/>
            <a:r>
              <a:rPr lang="en-US" strike="noStrike" sz="1400" spc="0" u="none" cap="none">
                <a:solidFill>
                  <a:srgbClr val="1E293B">
                    <a:alpha val="100000"/>
                  </a:srgbClr>
                </a:solidFill>
                <a:latin typeface="Calibri"/>
              </a:rPr>
              <a:t><![CDATA[Bone shares load with implant]]></a:t>
            </a:r>
            <a:br/>
            <a:r>
              <a:rPr lang="en-US" strike="noStrike" sz="1400" spc="0" u="none" cap="none">
                <a:solidFill>
                  <a:srgbClr val="1E293B">
                    <a:alpha val="100000"/>
                  </a:srgbClr>
                </a:solidFill>
                <a:latin typeface="Calibri"/>
              </a:rPr>
              <a:t><![CDATA[Intramedullary n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 of Plates]]></a:t>
            </a:r>
            <a:br/>
            <a:br/>
            <a:br/>
            <a:r>
              <a:rPr lang="en-US" strike="noStrike" sz="1400" spc="0" u="none" cap="none">
                <a:solidFill>
                  <a:srgbClr val="1E293B">
                    <a:alpha val="100000"/>
                  </a:srgbClr>
                </a:solidFill>
                <a:latin typeface="Calibri"/>
              </a:rPr>
              <a:t><![CDATA[Plates function as load-bearing devi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ced on tension side of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rt tensile forces into 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d in compression pla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plating inclu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pla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tralization pla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idge pla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uttress pla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 of Intramedullary Nails]]></a:t>
            </a:r>
            <a:br/>
            <a:br/>
            <a:br/>
            <a:r>
              <a:rPr lang="en-US" strike="noStrike" sz="1400" spc="0" u="none" cap="none">
                <a:solidFill>
                  <a:srgbClr val="1E293B">
                    <a:alpha val="100000"/>
                  </a:srgbClr>
                </a:solidFill>
                <a:latin typeface="Calibri"/>
              </a:rPr>
              <a:t><![CDATA[Act as load-sharing devi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ed along mechanical ax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echanics of Fracture Fix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 strong resistance to ben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ss invasive than pla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locking screws provide rotational stability and prevent shor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 Biomechanics]]></a:t>
            </a:r>
            <a:br/>
            <a:br/>
            <a:br/>
            <a:r>
              <a:rPr lang="en-US" strike="noStrike" sz="1400" spc="0" u="none" cap="none">
                <a:solidFill>
                  <a:srgbClr val="1E293B">
                    <a:alpha val="100000"/>
                  </a:srgbClr>
                </a:solidFill>
                <a:latin typeface="Calibri"/>
              </a:rPr>
              <a:t><![CDATA[Provides relativ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ful in open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access to sof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me stiffness depends on pin config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Absolute stability produces primary bon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tive stability produces call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s are load sharing devi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2026-07-30T12:38:51Z</dcterms:created>
  <dcterms:modified xsi:type="dcterms:W3CDTF">2026-07-30T12:38:51Z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