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698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omechanics of Fracture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s often function as load 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less than 2% allow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Rockwood CA. Rockwood and Greens Fractures in Adults. 9th Edition.]]></a:t>
            </a:r>
            <a:br/>
            <a:r>
              <a:rPr lang="en-US" strike="noStrike" sz="1200" spc="0" u="none" cap="none">
                <a:solidFill>
                  <a:srgbClr val="1E293B">
                    <a:alpha val="100000"/>
                  </a:srgbClr>
                </a:solidFill>
                <a:latin typeface="Calibri"/>
              </a:rPr>
              <a:t><![CDATA[2. Browner BD. Skeletal Trauma. 6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Perren SM. Principles of Internal Fixation of the Craniomaxillofacial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omechanics of Fracture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ad sharing vs load bearing; absolute vs relative stability; primary vs secondary healing. Plates: compression (DCP/LCP in compression) vs bridging (relative stability); working length matters. Nails: intramedullary load‑sharing devices; reamed vs unreamed; interlocking controls length/rotation. External fixation: pin density/configuration, frame stiffness; circular frames allow controlled micromotion. Screw biomechanics: lag by technique vs design; pull‑out strength depends on cortical engagement an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iomechanics of fracture fixation refers to the mechanical principles governing stabilization of fractured bones using internal or external fixation devices. The goal of fracture fixation is to restore anatomical alignment and provide sufficient stability to allow biological healing while permitting early mobilization of th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implants such as plates, screws, intramedullary nails and external fixators are designed based on biomechanical principles that counteract forces acting across the fracture site. These forces include compression, tension, bending, torsion and sh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success of fracture fixation depends on the balance between mechanical stability and biological preser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s Acting on Fractures]]></a:t>
            </a:r>
            <a:br/>
            <a:br/>
            <a:br/>
            <a:r>
              <a:rPr lang="en-US" strike="noStrike" sz="1400" spc="0" u="none" cap="none">
                <a:solidFill>
                  <a:srgbClr val="1E293B">
                    <a:alpha val="100000"/>
                  </a:srgbClr>
                </a:solidFill>
                <a:latin typeface="Calibri"/>
              </a:rPr>
              <a:t><![CDATA[Several mechanical forces act on bone fragments following a fracture. Understanding these forces helps in selecting the appropriate fixation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Forces pushing bone fragments together]]></a:t>
            </a:r>
            <a:br/>
            <a:r>
              <a:rPr lang="en-US" strike="noStrike" sz="1400" spc="0" u="none" cap="none">
                <a:solidFill>
                  <a:srgbClr val="1E293B">
                    <a:alpha val="100000"/>
                  </a:srgbClr>
                </a:solidFill>
                <a:latin typeface="Calibri"/>
              </a:rPr>
              <a:t><![CDATA[Weight bearing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a:t>
            </a:r>
            <a:br/>
            <a:r>
              <a:rPr lang="en-US" strike="noStrike" sz="1400" spc="0" u="none" cap="none">
                <a:solidFill>
                  <a:srgbClr val="1E293B">
                    <a:alpha val="100000"/>
                  </a:srgbClr>
                </a:solidFill>
                <a:latin typeface="Calibri"/>
              </a:rPr>
              <a:t><![CDATA[Forces pulling fragments apart]]></a:t>
            </a:r>
            <a:br/>
            <a:r>
              <a:rPr lang="en-US" strike="noStrike" sz="1400" spc="0" u="none" cap="none">
                <a:solidFill>
                  <a:srgbClr val="1E293B">
                    <a:alpha val="100000"/>
                  </a:srgbClr>
                </a:solidFill>
                <a:latin typeface="Calibri"/>
              </a:rPr>
              <a:t><![CDATA[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ar]]></a:t>
            </a:r>
            <a:br/>
            <a:r>
              <a:rPr lang="en-US" strike="noStrike" sz="1400" spc="0" u="none" cap="none">
                <a:solidFill>
                  <a:srgbClr val="1E293B">
                    <a:alpha val="100000"/>
                  </a:srgbClr>
                </a:solidFill>
                <a:latin typeface="Calibri"/>
              </a:rPr>
              <a:t><![CDATA[Parallel sliding forces]]></a:t>
            </a:r>
            <a:br/>
            <a:r>
              <a:rPr lang="en-US" strike="noStrike" sz="1400" spc="0" u="none" cap="none">
                <a:solidFill>
                  <a:srgbClr val="1E293B">
                    <a:alpha val="100000"/>
                  </a:srgbClr>
                </a:solidFill>
                <a:latin typeface="Calibri"/>
              </a:rPr>
              <a:t><![CDATA[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nding]]></a:t>
            </a:r>
            <a:br/>
            <a:r>
              <a:rPr lang="en-US" strike="noStrike" sz="1400" spc="0" u="none" cap="none">
                <a:solidFill>
                  <a:srgbClr val="1E293B">
                    <a:alpha val="100000"/>
                  </a:srgbClr>
                </a:solidFill>
                <a:latin typeface="Calibri"/>
              </a:rPr>
              <a:t><![CDATA[Combination of compression and tension]]></a:t>
            </a:r>
            <a:br/>
            <a:r>
              <a:rPr lang="en-US" strike="noStrike" sz="1400" spc="0" u="none" cap="none">
                <a:solidFill>
                  <a:srgbClr val="1E293B">
                    <a:alpha val="100000"/>
                  </a:srgbClr>
                </a:solidFill>
                <a:latin typeface="Calibri"/>
              </a:rPr>
              <a:t><![CDATA[Long bon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rsion]]></a:t>
            </a:r>
            <a:br/>
            <a:r>
              <a:rPr lang="en-US" strike="noStrike" sz="1400" spc="0" u="none" cap="none">
                <a:solidFill>
                  <a:srgbClr val="1E293B">
                    <a:alpha val="100000"/>
                  </a:srgbClr>
                </a:solidFill>
                <a:latin typeface="Calibri"/>
              </a:rPr>
              <a:t><![CDATA[Rotational forces]]></a:t>
            </a:r>
            <a:br/>
            <a:r>
              <a:rPr lang="en-US" strike="noStrike" sz="1400" spc="0" u="none" cap="none">
                <a:solidFill>
                  <a:srgbClr val="1E293B">
                    <a:alpha val="100000"/>
                  </a:srgbClr>
                </a:solidFill>
                <a:latin typeface="Calibri"/>
              </a:rPr>
              <a:t><![CDATA[Twisting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Stability]]></a:t>
            </a:r>
            <a:br/>
            <a:br/>
            <a:br/>
            <a:r>
              <a:rPr lang="en-US" strike="noStrike" sz="1400" spc="0" u="none" cap="none">
                <a:solidFill>
                  <a:srgbClr val="1E293B">
                    <a:alpha val="100000"/>
                  </a:srgbClr>
                </a:solidFill>
                <a:latin typeface="Calibri"/>
              </a:rPr>
              <a:t><![CDATA[Fracture fixation aims to achieve either absolute stability or relative stability depending on the fracture pattern and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Stability]]></a:t>
            </a:r>
            <a:br/>
            <a:r>
              <a:rPr lang="en-US" strike="noStrike" sz="1400" spc="0" u="none" cap="none">
                <a:solidFill>
                  <a:srgbClr val="1E293B">
                    <a:alpha val="100000"/>
                  </a:srgbClr>
                </a:solidFill>
                <a:latin typeface="Calibri"/>
              </a:rPr>
              <a:t><![CDATA[Movement at Fracture Site]]></a:t>
            </a:r>
            <a:br/>
            <a:r>
              <a:rPr lang="en-US" strike="noStrike" sz="1400" spc="0" u="none" cap="none">
                <a:solidFill>
                  <a:srgbClr val="1E293B">
                    <a:alpha val="100000"/>
                  </a:srgbClr>
                </a:solidFill>
                <a:latin typeface="Calibri"/>
              </a:rPr>
              <a:t><![CDATA[Type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stability]]></a:t>
            </a:r>
            <a:br/>
            <a:r>
              <a:rPr lang="en-US" strike="noStrike" sz="1400" spc="0" u="none" cap="none">
                <a:solidFill>
                  <a:srgbClr val="1E293B">
                    <a:alpha val="100000"/>
                  </a:srgbClr>
                </a:solidFill>
                <a:latin typeface="Calibri"/>
              </a:rPr>
              <a:t><![CDATA[No motion]]></a:t>
            </a:r>
            <a:br/>
            <a:r>
              <a:rPr lang="en-US" strike="noStrike" sz="1400" spc="0" u="none" cap="none">
                <a:solidFill>
                  <a:srgbClr val="1E293B">
                    <a:alpha val="100000"/>
                  </a:srgbClr>
                </a:solidFill>
                <a:latin typeface="Calibri"/>
              </a:rPr>
              <a:t><![CDATA[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a:t>
            </a:r>
            <a:br/>
            <a:r>
              <a:rPr lang="en-US" strike="noStrike" sz="1400" spc="0" u="none" cap="none">
                <a:solidFill>
                  <a:srgbClr val="1E293B">
                    <a:alpha val="100000"/>
                  </a:srgbClr>
                </a:solidFill>
                <a:latin typeface="Calibri"/>
              </a:rPr>
              <a:t><![CDATA[Controlled micromotion]]></a:t>
            </a:r>
            <a:br/>
            <a:r>
              <a:rPr lang="en-US" strike="noStrike" sz="1400" spc="0" u="none" cap="none">
                <a:solidFill>
                  <a:srgbClr val="1E293B">
                    <a:alpha val="100000"/>
                  </a:srgbClr>
                </a:solidFill>
                <a:latin typeface="Calibri"/>
              </a:rPr>
              <a:t><![CDATA[Secondary healing with cal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Theory]]></a:t>
            </a:r>
            <a:br/>
            <a:br/>
            <a:br/>
            <a:r>
              <a:rPr lang="en-US" strike="noStrike" sz="1400" spc="0" u="none" cap="none">
                <a:solidFill>
                  <a:srgbClr val="1E293B">
                    <a:alpha val="100000"/>
                  </a:srgbClr>
                </a:solidFill>
                <a:latin typeface="Calibri"/>
              </a:rPr>
              <a:t><![CDATA[Strain is defined as the change in length divided by the original length of the fracture gap. Strain theory explains the biological response of tissue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a:t>
            </a:r>
            <a:br/>
            <a:r>
              <a:rPr lang="en-US" strike="noStrike" sz="1400" spc="0" u="none" cap="none">
                <a:solidFill>
                  <a:srgbClr val="1E293B">
                    <a:alpha val="100000"/>
                  </a:srgbClr>
                </a:solidFill>
                <a:latin typeface="Calibri"/>
              </a:rPr>
              <a:t><![CDATA[Tissue 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Fibrous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10%]]></a:t>
            </a:r>
            <a:br/>
            <a:r>
              <a:rPr lang="en-US" strike="noStrike" sz="1400" spc="0" u="none" cap="none">
                <a:solidFill>
                  <a:srgbClr val="1E293B">
                    <a:alpha val="100000"/>
                  </a:srgbClr>
                </a:solidFill>
                <a:latin typeface="Calibri"/>
              </a:rPr>
              <a:t><![CDATA[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For bone formation, strain must be less than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 vs Load Sharing]]></a:t>
            </a:r>
            <a:br/>
            <a:br/>
            <a:br/>
            <a:br/>
            <a:br/>
            <a:r>
              <a:rPr lang="en-US" strike="noStrike" sz="1400" spc="0" u="none" cap="none">
                <a:solidFill>
                  <a:srgbClr val="1E293B">
                    <a:alpha val="100000"/>
                  </a:srgbClr>
                </a:solidFill>
                <a:latin typeface="Calibri"/>
              </a:rPr>
              <a:t><![CDATA[Concept]]></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a:t>
            </a:r>
            <a:br/>
            <a:r>
              <a:rPr lang="en-US" strike="noStrike" sz="1400" spc="0" u="none" cap="none">
                <a:solidFill>
                  <a:srgbClr val="1E293B">
                    <a:alpha val="100000"/>
                  </a:srgbClr>
                </a:solidFill>
                <a:latin typeface="Calibri"/>
              </a:rPr>
              <a:t><![CDATA[Implant takes majority of mechanical load]]></a:t>
            </a:r>
            <a:br/>
            <a:r>
              <a:rPr lang="en-US" strike="noStrike" sz="1400" spc="0" u="none" cap="none">
                <a:solidFill>
                  <a:srgbClr val="1E293B">
                    <a:alpha val="100000"/>
                  </a:srgbClr>
                </a:solidFill>
                <a:latin typeface="Calibri"/>
              </a:rPr>
              <a:t><![CDATA[Bridge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a:t>
            </a:r>
            <a:br/>
            <a:r>
              <a:rPr lang="en-US" strike="noStrike" sz="1400" spc="0" u="none" cap="none">
                <a:solidFill>
                  <a:srgbClr val="1E293B">
                    <a:alpha val="100000"/>
                  </a:srgbClr>
                </a:solidFill>
                <a:latin typeface="Calibri"/>
              </a:rPr>
              <a:t><![CDATA[Bone shares load with implant]]></a:t>
            </a:r>
            <a:br/>
            <a:r>
              <a:rPr lang="en-US" strike="noStrike" sz="1400" spc="0" u="none" cap="none">
                <a:solidFill>
                  <a:srgbClr val="1E293B">
                    <a:alpha val="100000"/>
                  </a:srgbClr>
                </a:solidFill>
                <a:latin typeface="Calibri"/>
              </a:rPr>
              <a:t><![CDATA[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Plates]]></a:t>
            </a:r>
            <a:br/>
            <a:br/>
            <a:br/>
            <a:r>
              <a:rPr lang="en-US" strike="noStrike" sz="1400" spc="0" u="none" cap="none">
                <a:solidFill>
                  <a:srgbClr val="1E293B">
                    <a:alpha val="100000"/>
                  </a:srgbClr>
                </a:solidFill>
                <a:latin typeface="Calibri"/>
              </a:rPr>
              <a:t><![CDATA[Plates function as load-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d on tension sid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t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in 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plating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izat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e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Intramedullary Nails]]></a:t>
            </a:r>
            <a:br/>
            <a:br/>
            <a:br/>
            <a:r>
              <a:rPr lang="en-US" strike="noStrike" sz="1400" spc="0" u="none" cap="none">
                <a:solidFill>
                  <a:srgbClr val="1E293B">
                    <a:alpha val="100000"/>
                  </a:srgbClr>
                </a:solidFill>
                <a:latin typeface="Calibri"/>
              </a:rPr>
              <a:t><![CDATA[Act as load-sh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ed along mechanical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rong resistance to be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 invasive tha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locking screws provide rotational stability and prevent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Biomechanics]]></a:t>
            </a:r>
            <a:br/>
            <a:br/>
            <a:br/>
            <a:r>
              <a:rPr lang="en-US" strike="noStrike" sz="1400" spc="0" u="none" cap="none">
                <a:solidFill>
                  <a:srgbClr val="1E293B">
                    <a:alpha val="100000"/>
                  </a:srgbClr>
                </a:solidFill>
                <a:latin typeface="Calibri"/>
              </a:rPr>
              <a:t><![CDATA[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in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access to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stiffness depends on pin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bsolute stability produces 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 produces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are load sharing devi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2026-05-17T21:33:04Z</dcterms:created>
  <dcterms:modified xsi:type="dcterms:W3CDTF">2026-05-17T21:33:04Z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