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1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vascular Necrosis (AVN) Hip — Ficat & ARC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Normal X-ray; abnormal MRI/bone scan; no collapse]]></a:t>
            </a:r>
            <a:br/>
            <a:r>
              <a:rPr lang="en-US" strike="noStrike" sz="1400" spc="0" u="none" cap="none">
                <a:solidFill>
                  <a:srgbClr val="1E293B">
                    <a:alpha val="100000"/>
                  </a:srgbClr>
                </a:solidFill>
                <a:latin typeface="Calibri"/>
              </a:rPr>
              <a:t><![CDATA[MRI: double-line sign (pathognomonic) — inner high T2 signal line (granulation tissue) + outer low signal line (sclerotic border) on T2-weighted MRI; X-ray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Sclerosis/cysts on X-ray; no collapse; head spherical]]></a:t>
            </a:r>
            <a:br/>
            <a:r>
              <a:rPr lang="en-US" strike="noStrike" sz="1400" spc="0" u="none" cap="none">
                <a:solidFill>
                  <a:srgbClr val="1E293B">
                    <a:alpha val="100000"/>
                  </a:srgbClr>
                </a:solidFill>
                <a:latin typeface="Calibri"/>
              </a:rPr>
              <a:t><![CDATA[Sclerosis and cysts visible on X-ray; MRI confirms extent; no crescent sign; head shape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Subchondral fracture (crescent sign); early collapse (<2 mm); joint space maintained; the critical transition stage]]></a:t>
            </a:r>
            <a:br/>
            <a:r>
              <a:rPr lang="en-US" strike="noStrike" sz="1400" spc="0" u="none" cap="none">
                <a:solidFill>
                  <a:srgbClr val="1E293B">
                    <a:alpha val="100000"/>
                  </a:srgbClr>
                </a:solidFill>
                <a:latin typeface="Calibri"/>
              </a:rPr>
              <a:t><![CDATA[Crescent sign on frog-leg lateral view; CT shows subchondral fracture clearly; collapse <2 mm; acetabulum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Femoral head collapse >2 mm; joint space maintained; acetabulum normal]]></a:t>
            </a:r>
            <a:br/>
            <a:r>
              <a:rPr lang="en-US" strike="noStrike" sz="1400" spc="0" u="none" cap="none">
                <a:solidFill>
                  <a:srgbClr val="1E293B">
                    <a:alpha val="100000"/>
                  </a:srgbClr>
                </a:solidFill>
                <a:latin typeface="Calibri"/>
              </a:rPr>
              <a:t><![CDATA[Flattening and collapse of femoral head; acetabular cartilage still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Joint space narrowing; OA changes in the acetabulum]]></a:t>
            </a:r>
            <a:br/>
            <a:r>
              <a:rPr lang="en-US" strike="noStrike" sz="1400" spc="0" u="none" cap="none">
                <a:solidFill>
                  <a:srgbClr val="1E293B">
                    <a:alpha val="100000"/>
                  </a:srgbClr>
                </a:solidFill>
                <a:latin typeface="Calibri"/>
              </a:rPr>
              <a:t><![CDATA[Secondary OA; acetabular changes; joint spac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line sign on MRI: pathognomonic of AVN of the femoral head; seen on T2-weighted MRI; the inner bright (high signal) line represents reactive granulation tissue (hyperaemia); the outer dark (low signal) line represents the sclerotic margin of the necrotic zone; this sign at the interface between living and dead bone is specific for AVN and distinguishes it from other causes of 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a subchondral lucency visible on the frog-leg lateral view of the hip; represents separation of the dead subchondral bone from the overlying articular cartilage (subchondral fracture); marks the transition from Stage II to Stage III ARCO; its appearance indicates that femoral head collapse is imminent or has begun; best seen on frog-leg lateral view, also visible on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gold standard investigation for early AVN (Stages 0–II); sensitivity and specificity approaching 99%; the double-line sign is pathognomonic; MRI also quantifies the size of the necrotic lesion (as a percentage of femoral head volume) and its location (anterosuperior = worst prognosis); mandatory bilateral MRI — up to 80% bilateral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pelvis and frog-leg lateral): normal in early disease; sclerosis and cysts in Stage II; crescent sign in Stage III; collapse in Stage IV; essential for staging and planning; always include a frog-leg lateral to assess for the crescent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excellent for quantifying the degree of femoral head collapse and the extent of subchondral fracture; useful pre-operatively for surgical planning; identifies the crescent sign reli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technetium-99m): historically used; "cold-in-hot" pattern (cold photopenic area within an area of increased uptake); superseded by MRI for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FBC, ESR, CRP (exclude infection and inflammatory arthritis); thrombophilia screen; fasting lipids; coagulation screen where haematological aetiology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Management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pre-collapse)]]></a:t>
            </a:r>
            <a:br/>
            <a:r>
              <a:rPr lang="en-US" strike="noStrike" sz="1400" spc="0" u="none" cap="none">
                <a:solidFill>
                  <a:srgbClr val="1E293B">
                    <a:alpha val="100000"/>
                  </a:srgbClr>
                </a:solidFill>
                <a:latin typeface="Calibri"/>
              </a:rPr>
              <a:t><![CDATA[Core decompression ± bone grafting ± biological adjuncts (BMP, MSC); protected weight-bearing; bisphosphonates (limited evidence); address underlying cause (reduce steroids if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cat RP. Idiopathic bone necrosis of the femoral head. J Bone Joint Surg Br. 1985;67(1):3–9.]]></a:t>
            </a:r>
            <a:br/>
            <a:r>
              <a:rPr lang="en-US" strike="noStrike" sz="1200" spc="0" u="none" cap="none">
                <a:solidFill>
                  <a:srgbClr val="1E293B">
                    <a:alpha val="100000"/>
                  </a:srgbClr>
                </a:solidFill>
                <a:latin typeface="Calibri"/>
              </a:rPr>
              <a:t><![CDATA[ARCO (Association Research Circulation Osseous). Committee on Terminology and Classification. ARCO News. 1992;4:41–46.]]></a:t>
            </a:r>
            <a:br/>
            <a:r>
              <a:rPr lang="en-US" strike="noStrike" sz="1200" spc="0" u="none" cap="none">
                <a:solidFill>
                  <a:srgbClr val="1E293B">
                    <a:alpha val="100000"/>
                  </a:srgbClr>
                </a:solidFill>
                <a:latin typeface="Calibri"/>
              </a:rPr>
              <a:t><![CDATA[Mont MA et al. Nontraumatic osteonecrosis of the femoral head. J Bone Joint Surg Am. 2006;88(5):1117–1132.]]></a:t>
            </a:r>
            <a:br/>
            <a:r>
              <a:rPr lang="en-US" strike="noStrike" sz="1200" spc="0" u="none" cap="none">
                <a:solidFill>
                  <a:srgbClr val="1E293B">
                    <a:alpha val="100000"/>
                  </a:srgbClr>
                </a:solidFill>
                <a:latin typeface="Calibri"/>
              </a:rPr>
              <a:t><![CDATA[Steinberg ME et al. A quantitative system for staging avascular necrosis. J Bone Joint Surg Br. 1995;77(1):34–41.]]></a:t>
            </a:r>
            <a:br/>
            <a:r>
              <a:rPr lang="en-US" strike="noStrike" sz="1200" spc="0" u="none" cap="none">
                <a:solidFill>
                  <a:srgbClr val="1E293B">
                    <a:alpha val="100000"/>
                  </a:srgbClr>
                </a:solidFill>
                <a:latin typeface="Calibri"/>
              </a:rPr>
              <a:t><![CDATA[Urbaniak JR, Harvey EJ. Revascularization of the femoral head with free vascularized fibular grafting. Clin Orthop Relat Res. 1998;(347):230–250.]]></a:t>
            </a:r>
            <a:br/>
            <a:r>
              <a:rPr lang="en-US" strike="noStrike" sz="1200" spc="0" u="none" cap="none">
                <a:solidFill>
                  <a:srgbClr val="1E293B">
                    <a:alpha val="100000"/>
                  </a:srgbClr>
                </a:solidFill>
                <a:latin typeface="Calibri"/>
              </a:rPr>
              <a:t><![CDATA[Agarwala S et al. Use of alendronate in the treatment of avascular necrosis of the femoral head. J Arthroplasty. 2005.]]></a:t>
            </a:r>
            <a:br/>
            <a:r>
              <a:rPr lang="en-US" strike="noStrike" sz="1200" spc="0" u="none" cap="none">
                <a:solidFill>
                  <a:srgbClr val="1E293B">
                    <a:alpha val="100000"/>
                  </a:srgbClr>
                </a:solidFill>
                <a:latin typeface="Calibri"/>
              </a:rPr>
              <a:t><![CDATA[Campbells Operative Orthopaedics. 14th Edi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N = ischemic necrosis of femoral head → collapse and arthritis. Risk factors: steroids, alcohol, trauma, sickle cell, Gaucher’s, idiopathic. Ficat staging I–IV; ARCO integrates imaging and lesion size/location. MRI is most sensitive investigation (double-line sign). Management: early—bisphosphonates, core decompression; late—osteotomy, resurfacing,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vascular Necrosis (AVN) Hip — Ficat & ARC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vascular necrosis (AVN) of the femoral head — also termed osteonecrosis — results from interruption of the blood supply to the femoral head, leading to death of bone and marrow cells, subchondral fracture, and ultimately articular collapse. It is a devastating condition disproportionately affecting working-age adults (peak 30–50 years), and bilateral involvement occurs in up to 80% of cases depending on aetiology. Early diagnosis and stage-appropriate treatment are essential to prevent or delay femoral head collapse and the need f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the most common causes are corticosteroid use (most common non-traumatic cause — dose-dependent; mechanism is fat cell hypertrophy causing intraosseous pressure rise and ischaemia + direct osteocyte toxicity + fat emboli), alcohol excess, and trauma (displaced femoral neck fracture, hip dislocation — damage to the retinacular vessels); other causes include sickle cell disease (vascular occlusion), systemic lupus erythematosus, diving/dysbaric osteonecrosis (nitrogen bubble formation), Gaucher disease, radiation,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intraosseous ischaemia → osteocyte and marrow cell death → structural bone weakening → repetitive loading leads to subchondral fracture (crescent sign) → articular surface collapse → secondary osteoarthritis of the 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superior segment of the femoral head is the most commonly and severely affected area — it bears the greatest mechanical load and has the most tenuous blood supply (terminal branches of the lateral epiphyseal vessels); the degree of involvement of this weight-bearing segment determines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cat & Arlet Classification]]></a:t>
            </a:r>
            <a:br/>
            <a:br/>
            <a:r>
              <a:rPr lang="en-US" strike="noStrike" sz="1400" spc="0" u="none" cap="none">
                <a:solidFill>
                  <a:srgbClr val="1E293B">
                    <a:alpha val="100000"/>
                  </a:srgbClr>
                </a:solidFill>
                <a:latin typeface="Calibri"/>
              </a:rPr>
              <a:t><![CDATA[The Ficat and Arlet classification (1980) is the original and most historically important staging system for femoral head AVN, based on plain radiographic and clin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Radiolog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Hip pain; normal X-ray; abnormal MRI]]></a:t>
            </a:r>
            <a:br/>
            <a:r>
              <a:rPr lang="en-US" strike="noStrike" sz="1400" spc="0" u="none" cap="none">
                <a:solidFill>
                  <a:srgbClr val="1E293B">
                    <a:alpha val="100000"/>
                  </a:srgbClr>
                </a:solidFill>
                <a:latin typeface="Calibri"/>
              </a:rPr>
              <a:t><![CDATA[Normal plain radiograph; MRI shows characteristic double-lin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Hip pain]]></a:t>
            </a:r>
            <a:br/>
            <a:r>
              <a:rPr lang="en-US" strike="noStrike" sz="1400" spc="0" u="none" cap="none">
                <a:solidFill>
                  <a:srgbClr val="1E293B">
                    <a:alpha val="100000"/>
                  </a:srgbClr>
                </a:solidFill>
                <a:latin typeface="Calibri"/>
              </a:rPr>
              <a:t><![CDATA[Sclerosis and/or cystic changes in the femoral head; no collapse; head shape maintained; first radiographically visible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Pain, restricted movement]]></a:t>
            </a:r>
            <a:br/>
            <a:r>
              <a:rPr lang="en-US" strike="noStrike" sz="1400" spc="0" u="none" cap="none">
                <a:solidFill>
                  <a:srgbClr val="1E293B">
                    <a:alpha val="100000"/>
                  </a:srgbClr>
                </a:solidFill>
                <a:latin typeface="Calibri"/>
              </a:rPr>
              <a:t><![CDATA[Subchondral fracture (crescent sign on the frog-leg lateral view); early flattening of the femoral head; joint space mainta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Severe pain, significant restriction]]></a:t>
            </a:r>
            <a:br/>
            <a:r>
              <a:rPr lang="en-US" strike="noStrike" sz="1400" spc="0" u="none" cap="none">
                <a:solidFill>
                  <a:srgbClr val="1E293B">
                    <a:alpha val="100000"/>
                  </a:srgbClr>
                </a:solidFill>
                <a:latin typeface="Calibri"/>
              </a:rPr>
              <a:t><![CDATA[Articular collapse; flattening of the femoral head; joint space narrowing; secondary OA changes 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Classification (International)]]></a:t>
            </a:r>
            <a:br/>
            <a:br/>
            <a:r>
              <a:rPr lang="en-US" strike="noStrike" sz="1400" spc="0" u="none" cap="none">
                <a:solidFill>
                  <a:srgbClr val="1E293B">
                    <a:alpha val="100000"/>
                  </a:srgbClr>
                </a:solidFill>
                <a:latin typeface="Calibri"/>
              </a:rPr>
              <a:t><![CDATA[The ARCO (Association Research Circulation Osseous) classification is the most widely used modern staging system, incorporating MRI findings and quantifying the extent of femoral head involvement. It supersedes Ficat for clin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a:t>
            </a:r>
            <a:br/>
            <a:r>
              <a:rPr lang="en-US" strike="noStrike" sz="1400" spc="0" u="none" cap="none">
                <a:solidFill>
                  <a:srgbClr val="1E293B">
                    <a:alpha val="100000"/>
                  </a:srgbClr>
                </a:solidFill>
                <a:latin typeface="Calibri"/>
              </a:rPr>
              <a:t><![CDATA[No symptoms; all imaging normal; biopsy diagnosis only]]></a:t>
            </a:r>
            <a:br/>
            <a:r>
              <a:rPr lang="en-US" strike="noStrike" sz="1400" spc="0" u="none" cap="none">
                <a:solidFill>
                  <a:srgbClr val="1E293B">
                    <a:alpha val="100000"/>
                  </a:srgbClr>
                </a:solidFill>
                <a:latin typeface="Calibri"/>
              </a:rPr>
              <a:t><![CDATA[Normal X-ray, MRI, bone s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2026-05-17T13:51:29Z</dcterms:created>
  <dcterms:modified xsi:type="dcterms:W3CDTF">2026-05-17T13:51:29Z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